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0"/>
  </p:notesMasterIdLst>
  <p:sldIdLst>
    <p:sldId id="283" r:id="rId5"/>
    <p:sldId id="290" r:id="rId6"/>
    <p:sldId id="265" r:id="rId7"/>
    <p:sldId id="291" r:id="rId8"/>
    <p:sldId id="292" r:id="rId9"/>
    <p:sldId id="295" r:id="rId10"/>
    <p:sldId id="294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682" r:id="rId29"/>
    <p:sldId id="688" r:id="rId30"/>
    <p:sldId id="683" r:id="rId31"/>
    <p:sldId id="685" r:id="rId32"/>
    <p:sldId id="313" r:id="rId33"/>
    <p:sldId id="314" r:id="rId34"/>
    <p:sldId id="659" r:id="rId35"/>
    <p:sldId id="660" r:id="rId36"/>
    <p:sldId id="657" r:id="rId37"/>
    <p:sldId id="658" r:id="rId38"/>
    <p:sldId id="661" r:id="rId39"/>
    <p:sldId id="662" r:id="rId40"/>
    <p:sldId id="663" r:id="rId41"/>
    <p:sldId id="664" r:id="rId42"/>
    <p:sldId id="665" r:id="rId43"/>
    <p:sldId id="667" r:id="rId44"/>
    <p:sldId id="668" r:id="rId45"/>
    <p:sldId id="669" r:id="rId46"/>
    <p:sldId id="671" r:id="rId47"/>
    <p:sldId id="672" r:id="rId48"/>
    <p:sldId id="670" r:id="rId49"/>
    <p:sldId id="673" r:id="rId50"/>
    <p:sldId id="686" r:id="rId51"/>
    <p:sldId id="675" r:id="rId52"/>
    <p:sldId id="676" r:id="rId53"/>
    <p:sldId id="678" r:id="rId54"/>
    <p:sldId id="677" r:id="rId55"/>
    <p:sldId id="687" r:id="rId56"/>
    <p:sldId id="680" r:id="rId57"/>
    <p:sldId id="684" r:id="rId58"/>
    <p:sldId id="681" r:id="rId59"/>
  </p:sldIdLst>
  <p:sldSz cx="12192000" cy="6858000"/>
  <p:notesSz cx="6858000" cy="9144000"/>
  <p:embeddedFontLst>
    <p:embeddedFont>
      <p:font typeface="Cambria Math" panose="02040503050406030204" pitchFamily="18" charset="0"/>
      <p:regular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Georgia" panose="02040502050405020303" pitchFamily="18" charset="0"/>
      <p:regular r:id="rId66"/>
      <p:bold r:id="rId67"/>
      <p:italic r:id="rId68"/>
      <p:boldItalic r:id="rId6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pos="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12" autoAdjust="0"/>
    <p:restoredTop sz="98462" autoAdjust="0"/>
  </p:normalViewPr>
  <p:slideViewPr>
    <p:cSldViewPr snapToGrid="0" showGuides="1">
      <p:cViewPr varScale="1">
        <p:scale>
          <a:sx n="124" d="100"/>
          <a:sy n="124" d="100"/>
        </p:scale>
        <p:origin x="320" y="-424"/>
      </p:cViewPr>
      <p:guideLst>
        <p:guide orient="horz" pos="1094"/>
        <p:guide pos="3840"/>
        <p:guide orient="horz" pos="2260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785EF-188E-48C9-AD92-09F4BA8D2FFF}" type="datetimeFigureOut">
              <a:rPr lang="fr-FR" smtClean="0"/>
              <a:t>17/12/2024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4F29B-FAEF-4952-A788-FA9CD6D38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1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40120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 userDrawn="1"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bg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accent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39CDCA5E-F914-4BCC-AF6D-5C074D1EC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/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</p:spTree>
    <p:extLst>
      <p:ext uri="{BB962C8B-B14F-4D97-AF65-F5344CB8AC3E}">
        <p14:creationId xmlns:p14="http://schemas.microsoft.com/office/powerpoint/2010/main" val="88817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 userDrawn="1"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tx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bg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53E1BF43-D888-4094-9C2B-DA097FD766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</p:spTree>
    <p:extLst>
      <p:ext uri="{BB962C8B-B14F-4D97-AF65-F5344CB8AC3E}">
        <p14:creationId xmlns:p14="http://schemas.microsoft.com/office/powerpoint/2010/main" val="2174356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 userDrawn="1"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tx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bg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53E1BF43-D888-4094-9C2B-DA097FD766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</p:spTree>
    <p:extLst>
      <p:ext uri="{BB962C8B-B14F-4D97-AF65-F5344CB8AC3E}">
        <p14:creationId xmlns:p14="http://schemas.microsoft.com/office/powerpoint/2010/main" val="215879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935106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te Fr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3" name="Espace réservé du texte 32">
            <a:extLst>
              <a:ext uri="{FF2B5EF4-FFF2-40B4-BE49-F238E27FC236}">
                <a16:creationId xmlns:a16="http://schemas.microsoft.com/office/drawing/2014/main" id="{BD73563A-FDDF-428B-BF3F-47B2C6E722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769434"/>
            <a:ext cx="5048250" cy="42408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9386791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te Mo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3" name="Espace réservé du texte 32">
            <a:extLst>
              <a:ext uri="{FF2B5EF4-FFF2-40B4-BE49-F238E27FC236}">
                <a16:creationId xmlns:a16="http://schemas.microsoft.com/office/drawing/2014/main" id="{BD73563A-FDDF-428B-BF3F-47B2C6E722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769434"/>
            <a:ext cx="3739763" cy="42408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8779645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ableau 2">
            <a:extLst>
              <a:ext uri="{FF2B5EF4-FFF2-40B4-BE49-F238E27FC236}">
                <a16:creationId xmlns:a16="http://schemas.microsoft.com/office/drawing/2014/main" id="{3E81AF93-36D8-4EAB-B484-1BA1C65E560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701800"/>
            <a:ext cx="10515600" cy="4343400"/>
          </a:xfrm>
        </p:spPr>
        <p:txBody>
          <a:bodyPr/>
          <a:lstStyle/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717172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8EFA40B1-1CD3-460C-83A6-32D4EA52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69"/>
            <a:ext cx="10515600" cy="116125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ECE64D52-58B0-468F-ABA6-A5BA154C57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1769434"/>
            <a:ext cx="10515599" cy="42408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5609305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loc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8EFA40B1-1CD3-460C-83A6-32D4EA52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69"/>
            <a:ext cx="10515600" cy="116125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ECE64D52-58B0-468F-ABA6-A5BA154C57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769434"/>
            <a:ext cx="5048250" cy="42408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4" name="Espace réservé du texte 32">
            <a:extLst>
              <a:ext uri="{FF2B5EF4-FFF2-40B4-BE49-F238E27FC236}">
                <a16:creationId xmlns:a16="http://schemas.microsoft.com/office/drawing/2014/main" id="{18A2D035-95BC-4146-B1E6-D2514AADC0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5550" y="1769434"/>
            <a:ext cx="5048250" cy="42408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45793483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5 ent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7AF937-1CE0-4838-893C-88F3A9A9CF41}"/>
              </a:ext>
            </a:extLst>
          </p:cNvPr>
          <p:cNvCxnSpPr>
            <a:stCxn id="22" idx="0"/>
          </p:cNvCxnSpPr>
          <p:nvPr userDrawn="1"/>
        </p:nvCxnSpPr>
        <p:spPr>
          <a:xfrm flipV="1">
            <a:off x="1428461" y="4141708"/>
            <a:ext cx="0" cy="15601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65486AF-D3C2-4CB0-A5AC-9A4A08928590}"/>
              </a:ext>
            </a:extLst>
          </p:cNvPr>
          <p:cNvCxnSpPr>
            <a:cxnSpLocks/>
            <a:stCxn id="24" idx="0"/>
            <a:endCxn id="38" idx="4"/>
          </p:cNvCxnSpPr>
          <p:nvPr userDrawn="1"/>
        </p:nvCxnSpPr>
        <p:spPr>
          <a:xfrm flipV="1">
            <a:off x="3759281" y="4847431"/>
            <a:ext cx="625" cy="8544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C06535-CD4A-44A8-B5DF-625A5BDE4623}"/>
              </a:ext>
            </a:extLst>
          </p:cNvPr>
          <p:cNvCxnSpPr>
            <a:cxnSpLocks/>
            <a:endCxn id="34" idx="4"/>
          </p:cNvCxnSpPr>
          <p:nvPr userDrawn="1"/>
        </p:nvCxnSpPr>
        <p:spPr>
          <a:xfrm flipV="1">
            <a:off x="6099668" y="4141708"/>
            <a:ext cx="0" cy="15601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2719F89-C426-465B-9D1C-91C7094BF432}"/>
              </a:ext>
            </a:extLst>
          </p:cNvPr>
          <p:cNvCxnSpPr>
            <a:cxnSpLocks/>
            <a:endCxn id="42" idx="4"/>
          </p:cNvCxnSpPr>
          <p:nvPr userDrawn="1"/>
        </p:nvCxnSpPr>
        <p:spPr>
          <a:xfrm flipV="1">
            <a:off x="8420921" y="4847431"/>
            <a:ext cx="3065" cy="85444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68014D-12C8-4672-8DF0-7C256D96D504}"/>
              </a:ext>
            </a:extLst>
          </p:cNvPr>
          <p:cNvCxnSpPr>
            <a:cxnSpLocks/>
            <a:endCxn id="35" idx="4"/>
          </p:cNvCxnSpPr>
          <p:nvPr userDrawn="1"/>
        </p:nvCxnSpPr>
        <p:spPr>
          <a:xfrm flipV="1">
            <a:off x="10754806" y="4141708"/>
            <a:ext cx="0" cy="15601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56CD24D7-0284-4267-8A6B-FCE7EB910E68}"/>
              </a:ext>
            </a:extLst>
          </p:cNvPr>
          <p:cNvSpPr/>
          <p:nvPr userDrawn="1"/>
        </p:nvSpPr>
        <p:spPr>
          <a:xfrm>
            <a:off x="134352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4156466-033D-4FE1-AE39-99745BDD0347}"/>
              </a:ext>
            </a:extLst>
          </p:cNvPr>
          <p:cNvSpPr/>
          <p:nvPr userDrawn="1"/>
        </p:nvSpPr>
        <p:spPr>
          <a:xfrm>
            <a:off x="367434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79C67D6-1152-436E-9A09-3556EEEC448B}"/>
              </a:ext>
            </a:extLst>
          </p:cNvPr>
          <p:cNvSpPr/>
          <p:nvPr userDrawn="1"/>
        </p:nvSpPr>
        <p:spPr>
          <a:xfrm>
            <a:off x="600516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FB3BA2CA-CD7A-4A86-A1EA-25E74E1F4041}"/>
              </a:ext>
            </a:extLst>
          </p:cNvPr>
          <p:cNvSpPr/>
          <p:nvPr userDrawn="1"/>
        </p:nvSpPr>
        <p:spPr>
          <a:xfrm>
            <a:off x="833598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1B65DAF-80A5-4616-834C-1A0A339195FD}"/>
              </a:ext>
            </a:extLst>
          </p:cNvPr>
          <p:cNvSpPr/>
          <p:nvPr userDrawn="1"/>
        </p:nvSpPr>
        <p:spPr>
          <a:xfrm>
            <a:off x="1066680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BEF7C19-F4D3-4200-9BAD-CC91FF5C41BA}"/>
              </a:ext>
            </a:extLst>
          </p:cNvPr>
          <p:cNvCxnSpPr>
            <a:cxnSpLocks/>
          </p:cNvCxnSpPr>
          <p:nvPr userDrawn="1"/>
        </p:nvCxnSpPr>
        <p:spPr>
          <a:xfrm>
            <a:off x="1513395" y="5785325"/>
            <a:ext cx="9241411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4F15EE-8198-46F2-8024-3252796484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2034" y="3150764"/>
            <a:ext cx="992854" cy="990944"/>
          </a:xfrm>
          <a:prstGeom prst="ellipse">
            <a:avLst/>
          </a:prstGeom>
        </p:spPr>
        <p:txBody>
          <a:bodyPr anchor="ctr" anchorCtr="0">
            <a:no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4" name="Espace réservé pour une image  2">
            <a:extLst>
              <a:ext uri="{FF2B5EF4-FFF2-40B4-BE49-F238E27FC236}">
                <a16:creationId xmlns:a16="http://schemas.microsoft.com/office/drawing/2014/main" id="{B395DDFE-B565-411C-AA26-FCDFCC69CF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03241" y="3150764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7E61289B-A699-4E12-9D9C-1A57956620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258379" y="3150764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38" name="Espace réservé pour une image  2">
            <a:extLst>
              <a:ext uri="{FF2B5EF4-FFF2-40B4-BE49-F238E27FC236}">
                <a16:creationId xmlns:a16="http://schemas.microsoft.com/office/drawing/2014/main" id="{B113FD84-4844-48A4-9FC1-1DB7508C98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63479" y="3856487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16E63D34-96DF-4338-A4B6-8A8F92C28B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27559" y="3856487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F2EE8F47-35C6-4FA8-B6DD-291715A515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2034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0" name="Espace réservé du texte 58">
            <a:extLst>
              <a:ext uri="{FF2B5EF4-FFF2-40B4-BE49-F238E27FC236}">
                <a16:creationId xmlns:a16="http://schemas.microsoft.com/office/drawing/2014/main" id="{6CDAEF6A-73AE-443C-8A3F-5C27A9A0E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2034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3" name="Espace réservé du texte 58">
            <a:extLst>
              <a:ext uri="{FF2B5EF4-FFF2-40B4-BE49-F238E27FC236}">
                <a16:creationId xmlns:a16="http://schemas.microsoft.com/office/drawing/2014/main" id="{F1113CAF-E5B1-4401-8F05-34EA54E5E6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3241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4" name="Espace réservé du texte 58">
            <a:extLst>
              <a:ext uri="{FF2B5EF4-FFF2-40B4-BE49-F238E27FC236}">
                <a16:creationId xmlns:a16="http://schemas.microsoft.com/office/drawing/2014/main" id="{8DFF9875-9264-44E3-BD83-78472D8D17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03241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5" name="Espace réservé du texte 58">
            <a:extLst>
              <a:ext uri="{FF2B5EF4-FFF2-40B4-BE49-F238E27FC236}">
                <a16:creationId xmlns:a16="http://schemas.microsoft.com/office/drawing/2014/main" id="{38E29919-B400-4BBF-808E-0BEA84CCB9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58379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6" name="Espace réservé du texte 58">
            <a:extLst>
              <a:ext uri="{FF2B5EF4-FFF2-40B4-BE49-F238E27FC236}">
                <a16:creationId xmlns:a16="http://schemas.microsoft.com/office/drawing/2014/main" id="{6EDFB74A-0E9E-466B-B392-AE030FDBD2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58379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9" name="Espace réservé du texte 58">
            <a:extLst>
              <a:ext uri="{FF2B5EF4-FFF2-40B4-BE49-F238E27FC236}">
                <a16:creationId xmlns:a16="http://schemas.microsoft.com/office/drawing/2014/main" id="{3329381E-DC0C-42F6-99DF-2504C474D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65368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0" name="Espace réservé du texte 58">
            <a:extLst>
              <a:ext uri="{FF2B5EF4-FFF2-40B4-BE49-F238E27FC236}">
                <a16:creationId xmlns:a16="http://schemas.microsoft.com/office/drawing/2014/main" id="{C8DFBF34-65A4-415E-90CF-9FD0A4D4BF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65368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1" name="Espace réservé du texte 58">
            <a:extLst>
              <a:ext uri="{FF2B5EF4-FFF2-40B4-BE49-F238E27FC236}">
                <a16:creationId xmlns:a16="http://schemas.microsoft.com/office/drawing/2014/main" id="{E122F7B8-5588-46D9-B006-D95DCD90DF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27559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2" name="Espace réservé du texte 58">
            <a:extLst>
              <a:ext uri="{FF2B5EF4-FFF2-40B4-BE49-F238E27FC236}">
                <a16:creationId xmlns:a16="http://schemas.microsoft.com/office/drawing/2014/main" id="{B2E35B54-BD62-4F9C-BD34-6226C82C82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7559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6917288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5329F71-2E9D-4E44-BAA5-90F5F0E2BA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" y="0"/>
            <a:ext cx="12192004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383932" y="-6433858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F82ADA-DD52-40F1-B215-0292AB6A9A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" y="2154766"/>
            <a:ext cx="6214004" cy="2258484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7B334FA-2F84-4F08-8A83-42B2990A1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4888971"/>
            <a:ext cx="5538787" cy="29950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Intervenant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4BD5847-0E64-4CCD-9B42-A29FF459EB2A}"/>
              </a:ext>
            </a:extLst>
          </p:cNvPr>
          <p:cNvCxnSpPr>
            <a:cxnSpLocks/>
          </p:cNvCxnSpPr>
          <p:nvPr userDrawn="1"/>
        </p:nvCxnSpPr>
        <p:spPr>
          <a:xfrm>
            <a:off x="423863" y="4635500"/>
            <a:ext cx="108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BB31D90D-0A60-44A4-8DB3-621930FF5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863" y="6389157"/>
            <a:ext cx="5538787" cy="180974"/>
          </a:xfrm>
        </p:spPr>
        <p:txBody>
          <a:bodyPr anchor="ctr" anchorCtr="0">
            <a:normAutofit/>
          </a:bodyPr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Date</a:t>
            </a:r>
          </a:p>
        </p:txBody>
      </p:sp>
      <p:pic>
        <p:nvPicPr>
          <p:cNvPr id="12" name="Image 11" descr="Une image contenant bâtiment, dessin, fenêtre, table&#10;&#10;Description générée automatiquement">
            <a:extLst>
              <a:ext uri="{FF2B5EF4-FFF2-40B4-BE49-F238E27FC236}">
                <a16:creationId xmlns:a16="http://schemas.microsoft.com/office/drawing/2014/main" id="{A959ED1A-41F2-4DDB-A979-C9DB89EC9B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3" y="555527"/>
            <a:ext cx="2794992" cy="13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7293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8 ent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7AF937-1CE0-4838-893C-88F3A9A9CF41}"/>
              </a:ext>
            </a:extLst>
          </p:cNvPr>
          <p:cNvCxnSpPr>
            <a:stCxn id="22" idx="0"/>
          </p:cNvCxnSpPr>
          <p:nvPr userDrawn="1"/>
        </p:nvCxnSpPr>
        <p:spPr>
          <a:xfrm flipV="1">
            <a:off x="1390361" y="4141708"/>
            <a:ext cx="0" cy="15601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65486AF-D3C2-4CB0-A5AC-9A4A08928590}"/>
              </a:ext>
            </a:extLst>
          </p:cNvPr>
          <p:cNvCxnSpPr>
            <a:cxnSpLocks/>
            <a:stCxn id="24" idx="0"/>
            <a:endCxn id="38" idx="4"/>
          </p:cNvCxnSpPr>
          <p:nvPr userDrawn="1"/>
        </p:nvCxnSpPr>
        <p:spPr>
          <a:xfrm flipV="1">
            <a:off x="2734829" y="4847431"/>
            <a:ext cx="3065" cy="8544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C06535-CD4A-44A8-B5DF-625A5BDE4623}"/>
              </a:ext>
            </a:extLst>
          </p:cNvPr>
          <p:cNvCxnSpPr>
            <a:cxnSpLocks/>
            <a:endCxn id="34" idx="4"/>
          </p:cNvCxnSpPr>
          <p:nvPr userDrawn="1"/>
        </p:nvCxnSpPr>
        <p:spPr>
          <a:xfrm flipV="1">
            <a:off x="4133199" y="4141708"/>
            <a:ext cx="0" cy="15601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2719F89-C426-465B-9D1C-91C7094BF432}"/>
              </a:ext>
            </a:extLst>
          </p:cNvPr>
          <p:cNvCxnSpPr>
            <a:cxnSpLocks/>
            <a:endCxn id="42" idx="4"/>
          </p:cNvCxnSpPr>
          <p:nvPr userDrawn="1"/>
        </p:nvCxnSpPr>
        <p:spPr>
          <a:xfrm flipV="1">
            <a:off x="5427342" y="4847431"/>
            <a:ext cx="3065" cy="85444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68014D-12C8-4672-8DF0-7C256D96D504}"/>
              </a:ext>
            </a:extLst>
          </p:cNvPr>
          <p:cNvCxnSpPr>
            <a:cxnSpLocks/>
            <a:endCxn id="35" idx="4"/>
          </p:cNvCxnSpPr>
          <p:nvPr userDrawn="1"/>
        </p:nvCxnSpPr>
        <p:spPr>
          <a:xfrm flipV="1">
            <a:off x="6765168" y="4141708"/>
            <a:ext cx="0" cy="15601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9D2768F-2CCE-432D-A31F-1A71BDB44689}"/>
              </a:ext>
            </a:extLst>
          </p:cNvPr>
          <p:cNvCxnSpPr>
            <a:cxnSpLocks/>
            <a:stCxn id="28" idx="0"/>
            <a:endCxn id="45" idx="4"/>
          </p:cNvCxnSpPr>
          <p:nvPr userDrawn="1"/>
        </p:nvCxnSpPr>
        <p:spPr>
          <a:xfrm flipV="1">
            <a:off x="8121895" y="4851264"/>
            <a:ext cx="0" cy="850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4CC53C3-4D85-4385-812F-C479086BB714}"/>
              </a:ext>
            </a:extLst>
          </p:cNvPr>
          <p:cNvCxnSpPr>
            <a:cxnSpLocks/>
            <a:endCxn id="36" idx="4"/>
          </p:cNvCxnSpPr>
          <p:nvPr userDrawn="1"/>
        </p:nvCxnSpPr>
        <p:spPr>
          <a:xfrm flipV="1">
            <a:off x="9457169" y="4141708"/>
            <a:ext cx="3065" cy="15601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B1B1705-DB94-411C-B4D0-EE3AF6FE01C0}"/>
              </a:ext>
            </a:extLst>
          </p:cNvPr>
          <p:cNvCxnSpPr>
            <a:cxnSpLocks/>
            <a:stCxn id="30" idx="0"/>
            <a:endCxn id="48" idx="4"/>
          </p:cNvCxnSpPr>
          <p:nvPr userDrawn="1"/>
        </p:nvCxnSpPr>
        <p:spPr>
          <a:xfrm flipV="1">
            <a:off x="10795507" y="4847431"/>
            <a:ext cx="0" cy="8544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56CD24D7-0284-4267-8A6B-FCE7EB910E68}"/>
              </a:ext>
            </a:extLst>
          </p:cNvPr>
          <p:cNvSpPr/>
          <p:nvPr userDrawn="1"/>
        </p:nvSpPr>
        <p:spPr>
          <a:xfrm>
            <a:off x="130542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4156466-033D-4FE1-AE39-99745BDD0347}"/>
              </a:ext>
            </a:extLst>
          </p:cNvPr>
          <p:cNvSpPr/>
          <p:nvPr userDrawn="1"/>
        </p:nvSpPr>
        <p:spPr>
          <a:xfrm>
            <a:off x="2649896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79C67D6-1152-436E-9A09-3556EEEC448B}"/>
              </a:ext>
            </a:extLst>
          </p:cNvPr>
          <p:cNvSpPr/>
          <p:nvPr userDrawn="1"/>
        </p:nvSpPr>
        <p:spPr>
          <a:xfrm>
            <a:off x="3994364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FB3BA2CA-CD7A-4A86-A1EA-25E74E1F4041}"/>
              </a:ext>
            </a:extLst>
          </p:cNvPr>
          <p:cNvSpPr/>
          <p:nvPr userDrawn="1"/>
        </p:nvSpPr>
        <p:spPr>
          <a:xfrm>
            <a:off x="5345474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1B65DAF-80A5-4616-834C-1A0A339195FD}"/>
              </a:ext>
            </a:extLst>
          </p:cNvPr>
          <p:cNvSpPr/>
          <p:nvPr userDrawn="1"/>
        </p:nvSpPr>
        <p:spPr>
          <a:xfrm>
            <a:off x="6683300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8F03FC2-EE3E-4794-A4E7-16A7C1A6EED2}"/>
              </a:ext>
            </a:extLst>
          </p:cNvPr>
          <p:cNvSpPr/>
          <p:nvPr userDrawn="1"/>
        </p:nvSpPr>
        <p:spPr>
          <a:xfrm>
            <a:off x="8036962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21CF027B-6443-4800-93AD-797D0DDF390C}"/>
              </a:ext>
            </a:extLst>
          </p:cNvPr>
          <p:cNvSpPr/>
          <p:nvPr userDrawn="1"/>
        </p:nvSpPr>
        <p:spPr>
          <a:xfrm>
            <a:off x="9372236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ED4D1FE9-1A8B-40AB-B024-6F5B43571A6C}"/>
              </a:ext>
            </a:extLst>
          </p:cNvPr>
          <p:cNvSpPr/>
          <p:nvPr userDrawn="1"/>
        </p:nvSpPr>
        <p:spPr>
          <a:xfrm>
            <a:off x="10710574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BEF7C19-F4D3-4200-9BAD-CC91FF5C41BA}"/>
              </a:ext>
            </a:extLst>
          </p:cNvPr>
          <p:cNvCxnSpPr>
            <a:cxnSpLocks/>
          </p:cNvCxnSpPr>
          <p:nvPr userDrawn="1"/>
        </p:nvCxnSpPr>
        <p:spPr>
          <a:xfrm>
            <a:off x="1475295" y="5785325"/>
            <a:ext cx="9241411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4F15EE-8198-46F2-8024-3252796484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3934" y="3150764"/>
            <a:ext cx="992854" cy="990944"/>
          </a:xfrm>
          <a:prstGeom prst="ellipse">
            <a:avLst/>
          </a:prstGeom>
        </p:spPr>
        <p:txBody>
          <a:bodyPr anchor="ctr" anchorCtr="0">
            <a:no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4" name="Espace réservé pour une image  2">
            <a:extLst>
              <a:ext uri="{FF2B5EF4-FFF2-40B4-BE49-F238E27FC236}">
                <a16:creationId xmlns:a16="http://schemas.microsoft.com/office/drawing/2014/main" id="{B395DDFE-B565-411C-AA26-FCDFCC69CF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6772" y="3150764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7E61289B-A699-4E12-9D9C-1A57956620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8741" y="3150764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9011FB87-D370-4A8B-BBB2-3EFC724A4C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63807" y="3150764"/>
            <a:ext cx="992854" cy="990944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algn="ctr">
              <a:defRPr lang="fr-F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Espace réservé pour une image  2">
            <a:extLst>
              <a:ext uri="{FF2B5EF4-FFF2-40B4-BE49-F238E27FC236}">
                <a16:creationId xmlns:a16="http://schemas.microsoft.com/office/drawing/2014/main" id="{B113FD84-4844-48A4-9FC1-1DB7508C98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41467" y="3856487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16E63D34-96DF-4338-A4B6-8A8F92C28B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3980" y="3856487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45" name="Espace réservé pour une image  2">
            <a:extLst>
              <a:ext uri="{FF2B5EF4-FFF2-40B4-BE49-F238E27FC236}">
                <a16:creationId xmlns:a16="http://schemas.microsoft.com/office/drawing/2014/main" id="{8DAF90DA-9120-4502-A5E7-6F469CA4C8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468" y="3860320"/>
            <a:ext cx="992854" cy="990944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algn="ctr">
              <a:defRPr lang="fr-F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8" name="Espace réservé pour une image  2">
            <a:extLst>
              <a:ext uri="{FF2B5EF4-FFF2-40B4-BE49-F238E27FC236}">
                <a16:creationId xmlns:a16="http://schemas.microsoft.com/office/drawing/2014/main" id="{EF896619-5470-4652-ADA6-F46A0375AC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99080" y="3856487"/>
            <a:ext cx="992854" cy="990944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algn="ctr">
              <a:defRPr lang="fr-F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F2EE8F47-35C6-4FA8-B6DD-291715A515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3934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0" name="Espace réservé du texte 58">
            <a:extLst>
              <a:ext uri="{FF2B5EF4-FFF2-40B4-BE49-F238E27FC236}">
                <a16:creationId xmlns:a16="http://schemas.microsoft.com/office/drawing/2014/main" id="{6CDAEF6A-73AE-443C-8A3F-5C27A9A0E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3934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3" name="Espace réservé du texte 58">
            <a:extLst>
              <a:ext uri="{FF2B5EF4-FFF2-40B4-BE49-F238E27FC236}">
                <a16:creationId xmlns:a16="http://schemas.microsoft.com/office/drawing/2014/main" id="{F1113CAF-E5B1-4401-8F05-34EA54E5E6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36772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4" name="Espace réservé du texte 58">
            <a:extLst>
              <a:ext uri="{FF2B5EF4-FFF2-40B4-BE49-F238E27FC236}">
                <a16:creationId xmlns:a16="http://schemas.microsoft.com/office/drawing/2014/main" id="{8DFF9875-9264-44E3-BD83-78472D8D17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36772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5" name="Espace réservé du texte 58">
            <a:extLst>
              <a:ext uri="{FF2B5EF4-FFF2-40B4-BE49-F238E27FC236}">
                <a16:creationId xmlns:a16="http://schemas.microsoft.com/office/drawing/2014/main" id="{38E29919-B400-4BBF-808E-0BEA84CCB9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8741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6" name="Espace réservé du texte 58">
            <a:extLst>
              <a:ext uri="{FF2B5EF4-FFF2-40B4-BE49-F238E27FC236}">
                <a16:creationId xmlns:a16="http://schemas.microsoft.com/office/drawing/2014/main" id="{6EDFB74A-0E9E-466B-B392-AE030FDBD2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8741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7" name="Espace réservé du texte 58">
            <a:extLst>
              <a:ext uri="{FF2B5EF4-FFF2-40B4-BE49-F238E27FC236}">
                <a16:creationId xmlns:a16="http://schemas.microsoft.com/office/drawing/2014/main" id="{F890D6F5-5BCE-4CE0-9E5D-D8E21908C5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63807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8" name="Espace réservé du texte 58">
            <a:extLst>
              <a:ext uri="{FF2B5EF4-FFF2-40B4-BE49-F238E27FC236}">
                <a16:creationId xmlns:a16="http://schemas.microsoft.com/office/drawing/2014/main" id="{9F9E583A-2B45-4431-B469-7AD704A0A5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63807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9" name="Espace réservé du texte 58">
            <a:extLst>
              <a:ext uri="{FF2B5EF4-FFF2-40B4-BE49-F238E27FC236}">
                <a16:creationId xmlns:a16="http://schemas.microsoft.com/office/drawing/2014/main" id="{3329381E-DC0C-42F6-99DF-2504C474D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3356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0" name="Espace réservé du texte 58">
            <a:extLst>
              <a:ext uri="{FF2B5EF4-FFF2-40B4-BE49-F238E27FC236}">
                <a16:creationId xmlns:a16="http://schemas.microsoft.com/office/drawing/2014/main" id="{C8DFBF34-65A4-415E-90CF-9FD0A4D4BF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43356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1" name="Espace réservé du texte 58">
            <a:extLst>
              <a:ext uri="{FF2B5EF4-FFF2-40B4-BE49-F238E27FC236}">
                <a16:creationId xmlns:a16="http://schemas.microsoft.com/office/drawing/2014/main" id="{E122F7B8-5588-46D9-B006-D95DCD90DF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33980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2" name="Espace réservé du texte 58">
            <a:extLst>
              <a:ext uri="{FF2B5EF4-FFF2-40B4-BE49-F238E27FC236}">
                <a16:creationId xmlns:a16="http://schemas.microsoft.com/office/drawing/2014/main" id="{B2E35B54-BD62-4F9C-BD34-6226C82C82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33980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3" name="Espace réservé du texte 58">
            <a:extLst>
              <a:ext uri="{FF2B5EF4-FFF2-40B4-BE49-F238E27FC236}">
                <a16:creationId xmlns:a16="http://schemas.microsoft.com/office/drawing/2014/main" id="{42FD82CC-F691-4F8E-BE08-3B76EB84824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4604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4" name="Espace réservé du texte 58">
            <a:extLst>
              <a:ext uri="{FF2B5EF4-FFF2-40B4-BE49-F238E27FC236}">
                <a16:creationId xmlns:a16="http://schemas.microsoft.com/office/drawing/2014/main" id="{BF1712CC-19CC-4490-A7F4-D6876E821FF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24604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5" name="Espace réservé du texte 58">
            <a:extLst>
              <a:ext uri="{FF2B5EF4-FFF2-40B4-BE49-F238E27FC236}">
                <a16:creationId xmlns:a16="http://schemas.microsoft.com/office/drawing/2014/main" id="{F403AECC-26B0-4C43-AC4B-AF3668E325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99080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6" name="Espace réservé du texte 58">
            <a:extLst>
              <a:ext uri="{FF2B5EF4-FFF2-40B4-BE49-F238E27FC236}">
                <a16:creationId xmlns:a16="http://schemas.microsoft.com/office/drawing/2014/main" id="{84D84DE3-1216-4A41-A4B0-CCBD78DC6C7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9080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83081279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 images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2" name="Espace réservé pour une image  3">
            <a:extLst>
              <a:ext uri="{FF2B5EF4-FFF2-40B4-BE49-F238E27FC236}">
                <a16:creationId xmlns:a16="http://schemas.microsoft.com/office/drawing/2014/main" id="{8703E5DF-A8D1-4656-AC7D-D085997BF125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882650" y="180257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55" name="Espace réservé du texte 58">
            <a:extLst>
              <a:ext uri="{FF2B5EF4-FFF2-40B4-BE49-F238E27FC236}">
                <a16:creationId xmlns:a16="http://schemas.microsoft.com/office/drawing/2014/main" id="{75F0D076-63F0-4991-82C6-CDB9867317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13146" y="180257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64" name="Espace réservé pour une image  3">
            <a:extLst>
              <a:ext uri="{FF2B5EF4-FFF2-40B4-BE49-F238E27FC236}">
                <a16:creationId xmlns:a16="http://schemas.microsoft.com/office/drawing/2014/main" id="{6E703B9B-2701-4A29-A41D-E28328B70DE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489502" y="180257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5" name="Espace réservé du texte 58">
            <a:extLst>
              <a:ext uri="{FF2B5EF4-FFF2-40B4-BE49-F238E27FC236}">
                <a16:creationId xmlns:a16="http://schemas.microsoft.com/office/drawing/2014/main" id="{C23E4FEA-3D87-4C5E-983A-03719878D4A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19998" y="180257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66" name="Espace réservé pour une image  3">
            <a:extLst>
              <a:ext uri="{FF2B5EF4-FFF2-40B4-BE49-F238E27FC236}">
                <a16:creationId xmlns:a16="http://schemas.microsoft.com/office/drawing/2014/main" id="{7F61C2A9-5D66-4B99-8323-A1954ED1A8E2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096354" y="180257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7" name="Espace réservé du texte 58">
            <a:extLst>
              <a:ext uri="{FF2B5EF4-FFF2-40B4-BE49-F238E27FC236}">
                <a16:creationId xmlns:a16="http://schemas.microsoft.com/office/drawing/2014/main" id="{D52F5022-596A-405B-AF3C-27DD1426632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026850" y="180257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68" name="Espace réservé pour une image  3">
            <a:extLst>
              <a:ext uri="{FF2B5EF4-FFF2-40B4-BE49-F238E27FC236}">
                <a16:creationId xmlns:a16="http://schemas.microsoft.com/office/drawing/2014/main" id="{A30EFDEE-1C5B-48BF-BB7E-2C1299048F2E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82650" y="330625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9" name="Espace réservé du texte 58">
            <a:extLst>
              <a:ext uri="{FF2B5EF4-FFF2-40B4-BE49-F238E27FC236}">
                <a16:creationId xmlns:a16="http://schemas.microsoft.com/office/drawing/2014/main" id="{8C601B5A-6683-49E0-9696-C28C19F4C6B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13146" y="330625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70" name="Espace réservé pour une image  3">
            <a:extLst>
              <a:ext uri="{FF2B5EF4-FFF2-40B4-BE49-F238E27FC236}">
                <a16:creationId xmlns:a16="http://schemas.microsoft.com/office/drawing/2014/main" id="{11385016-CD08-4C82-82C8-38770FCBBCC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489502" y="330625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1" name="Espace réservé du texte 58">
            <a:extLst>
              <a:ext uri="{FF2B5EF4-FFF2-40B4-BE49-F238E27FC236}">
                <a16:creationId xmlns:a16="http://schemas.microsoft.com/office/drawing/2014/main" id="{8627926E-CC75-40D7-8A7F-10B88FF04DA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419998" y="330625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72" name="Espace réservé pour une image  3">
            <a:extLst>
              <a:ext uri="{FF2B5EF4-FFF2-40B4-BE49-F238E27FC236}">
                <a16:creationId xmlns:a16="http://schemas.microsoft.com/office/drawing/2014/main" id="{15982FF2-32CD-4BC0-9EBA-7188311414BF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8096354" y="330625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3" name="Espace réservé du texte 58">
            <a:extLst>
              <a:ext uri="{FF2B5EF4-FFF2-40B4-BE49-F238E27FC236}">
                <a16:creationId xmlns:a16="http://schemas.microsoft.com/office/drawing/2014/main" id="{5F47F161-E084-4F55-BE47-3AF09BE23F5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026850" y="330625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74" name="Espace réservé pour une image  3">
            <a:extLst>
              <a:ext uri="{FF2B5EF4-FFF2-40B4-BE49-F238E27FC236}">
                <a16:creationId xmlns:a16="http://schemas.microsoft.com/office/drawing/2014/main" id="{FB96A3E7-FA6C-4C82-AD27-954B361138FD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882650" y="4809937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5" name="Espace réservé du texte 58">
            <a:extLst>
              <a:ext uri="{FF2B5EF4-FFF2-40B4-BE49-F238E27FC236}">
                <a16:creationId xmlns:a16="http://schemas.microsoft.com/office/drawing/2014/main" id="{E5498A5A-7208-4C13-B2D8-F9469E283D7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813146" y="4809936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76" name="Espace réservé pour une image  3">
            <a:extLst>
              <a:ext uri="{FF2B5EF4-FFF2-40B4-BE49-F238E27FC236}">
                <a16:creationId xmlns:a16="http://schemas.microsoft.com/office/drawing/2014/main" id="{6F103653-AFE0-429B-94D3-1E741A86E450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4489502" y="4809937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8" name="Espace réservé du texte 58">
            <a:extLst>
              <a:ext uri="{FF2B5EF4-FFF2-40B4-BE49-F238E27FC236}">
                <a16:creationId xmlns:a16="http://schemas.microsoft.com/office/drawing/2014/main" id="{CD163551-001C-4553-8D24-274829D1761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419998" y="4809936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80" name="Espace réservé pour une image  3">
            <a:extLst>
              <a:ext uri="{FF2B5EF4-FFF2-40B4-BE49-F238E27FC236}">
                <a16:creationId xmlns:a16="http://schemas.microsoft.com/office/drawing/2014/main" id="{645E07B2-91AD-4429-9221-F23288198A77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8096354" y="4809937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81" name="Espace réservé du texte 58">
            <a:extLst>
              <a:ext uri="{FF2B5EF4-FFF2-40B4-BE49-F238E27FC236}">
                <a16:creationId xmlns:a16="http://schemas.microsoft.com/office/drawing/2014/main" id="{353D7347-D794-4293-8971-D945DE37FAA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026850" y="4809936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239135130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lonnes évên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452A3F-44DC-43CA-A78C-42079ECD20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5642" y="2016125"/>
            <a:ext cx="3560717" cy="39052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EB6825C-9C79-4F73-8DCF-CB284EDBB15B}"/>
              </a:ext>
            </a:extLst>
          </p:cNvPr>
          <p:cNvCxnSpPr/>
          <p:nvPr userDrawn="1"/>
        </p:nvCxnSpPr>
        <p:spPr>
          <a:xfrm>
            <a:off x="6096000" y="2016760"/>
            <a:ext cx="0" cy="40776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texte 58">
            <a:extLst>
              <a:ext uri="{FF2B5EF4-FFF2-40B4-BE49-F238E27FC236}">
                <a16:creationId xmlns:a16="http://schemas.microsoft.com/office/drawing/2014/main" id="{349502CD-7C65-45DA-B9B4-132EE91BBB8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600318" y="2810166"/>
            <a:ext cx="2336043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68" name="Espace réservé du texte 2">
            <a:extLst>
              <a:ext uri="{FF2B5EF4-FFF2-40B4-BE49-F238E27FC236}">
                <a16:creationId xmlns:a16="http://schemas.microsoft.com/office/drawing/2014/main" id="{4461B78E-2FE1-4925-9BE0-A58C52B08A1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255641" y="2016125"/>
            <a:ext cx="3560717" cy="39052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00" name="Espace réservé du texte 58">
            <a:extLst>
              <a:ext uri="{FF2B5EF4-FFF2-40B4-BE49-F238E27FC236}">
                <a16:creationId xmlns:a16="http://schemas.microsoft.com/office/drawing/2014/main" id="{5ECB9DAD-7E80-4309-AC7A-558781B0360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600318" y="3666596"/>
            <a:ext cx="2336043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1" name="Espace réservé du texte 58">
            <a:extLst>
              <a:ext uri="{FF2B5EF4-FFF2-40B4-BE49-F238E27FC236}">
                <a16:creationId xmlns:a16="http://schemas.microsoft.com/office/drawing/2014/main" id="{32EC3759-BC64-497D-9C00-96C336EAFA9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600318" y="4525566"/>
            <a:ext cx="2336043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2" name="Espace réservé du texte 58">
            <a:extLst>
              <a:ext uri="{FF2B5EF4-FFF2-40B4-BE49-F238E27FC236}">
                <a16:creationId xmlns:a16="http://schemas.microsoft.com/office/drawing/2014/main" id="{65088F8B-CCC4-4524-9AB4-4CF192F27B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600318" y="5379456"/>
            <a:ext cx="2336043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3" name="Espace réservé du texte 58">
            <a:extLst>
              <a:ext uri="{FF2B5EF4-FFF2-40B4-BE49-F238E27FC236}">
                <a16:creationId xmlns:a16="http://schemas.microsoft.com/office/drawing/2014/main" id="{450170ED-364B-4B9E-AE10-AEDEF2C0942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77250" y="2810166"/>
            <a:ext cx="2339112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4" name="Espace réservé du texte 58">
            <a:extLst>
              <a:ext uri="{FF2B5EF4-FFF2-40B4-BE49-F238E27FC236}">
                <a16:creationId xmlns:a16="http://schemas.microsoft.com/office/drawing/2014/main" id="{B6AF5B0D-DC6E-43F1-A30F-6054740D557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77250" y="3666596"/>
            <a:ext cx="2339112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5" name="Espace réservé du texte 58">
            <a:extLst>
              <a:ext uri="{FF2B5EF4-FFF2-40B4-BE49-F238E27FC236}">
                <a16:creationId xmlns:a16="http://schemas.microsoft.com/office/drawing/2014/main" id="{B3E3920F-EBAF-426D-AA90-718743AF28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77250" y="4525566"/>
            <a:ext cx="2339112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6" name="Espace réservé du texte 58">
            <a:extLst>
              <a:ext uri="{FF2B5EF4-FFF2-40B4-BE49-F238E27FC236}">
                <a16:creationId xmlns:a16="http://schemas.microsoft.com/office/drawing/2014/main" id="{044286D6-8B6A-4A5F-8655-775CA184BB5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77250" y="5379456"/>
            <a:ext cx="2339112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28" name="Espace réservé pour une image  3">
            <a:extLst>
              <a:ext uri="{FF2B5EF4-FFF2-40B4-BE49-F238E27FC236}">
                <a16:creationId xmlns:a16="http://schemas.microsoft.com/office/drawing/2014/main" id="{197AD628-B4A1-4DB6-9E4E-AACCDF868176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1375638" y="28058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29" name="Espace réservé pour une image  3">
            <a:extLst>
              <a:ext uri="{FF2B5EF4-FFF2-40B4-BE49-F238E27FC236}">
                <a16:creationId xmlns:a16="http://schemas.microsoft.com/office/drawing/2014/main" id="{0BD73083-9C9C-4B4B-B12E-C45F3BBD76E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375638" y="3666596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0" name="Espace réservé pour une image  3">
            <a:extLst>
              <a:ext uri="{FF2B5EF4-FFF2-40B4-BE49-F238E27FC236}">
                <a16:creationId xmlns:a16="http://schemas.microsoft.com/office/drawing/2014/main" id="{D8963210-491E-48BE-98A6-5DB062C6ABB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375638" y="4523026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67B0E2FE-ECDA-4F63-AB99-D00A43CEA1A2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375638" y="537770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70C1A413-B42E-43AA-9D32-B97EC81862B8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255640" y="28058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3" name="Espace réservé pour une image  3">
            <a:extLst>
              <a:ext uri="{FF2B5EF4-FFF2-40B4-BE49-F238E27FC236}">
                <a16:creationId xmlns:a16="http://schemas.microsoft.com/office/drawing/2014/main" id="{C003DA44-7065-4C60-A35F-DD52669180DE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255640" y="3666596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48F3ED0E-807E-4FD2-8B04-F68CA81A450E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7255640" y="4523026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5" name="Espace réservé pour une image  3">
            <a:extLst>
              <a:ext uri="{FF2B5EF4-FFF2-40B4-BE49-F238E27FC236}">
                <a16:creationId xmlns:a16="http://schemas.microsoft.com/office/drawing/2014/main" id="{0AF17ED5-DAAA-4C4A-80AF-CC8C554F38F7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255640" y="537770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07413806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iptyque évênem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452A3F-44DC-43CA-A78C-42079ECD20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638" y="2016125"/>
            <a:ext cx="3560717" cy="39052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EB6825C-9C79-4F73-8DCF-CB284EDBB15B}"/>
              </a:ext>
            </a:extLst>
          </p:cNvPr>
          <p:cNvCxnSpPr/>
          <p:nvPr userDrawn="1"/>
        </p:nvCxnSpPr>
        <p:spPr>
          <a:xfrm>
            <a:off x="4136000" y="2016760"/>
            <a:ext cx="0" cy="40776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CA025C0-1D63-4D4C-83C8-159D63CAE99E}"/>
              </a:ext>
            </a:extLst>
          </p:cNvPr>
          <p:cNvCxnSpPr/>
          <p:nvPr userDrawn="1"/>
        </p:nvCxnSpPr>
        <p:spPr>
          <a:xfrm>
            <a:off x="8056000" y="2016760"/>
            <a:ext cx="0" cy="40776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texte 58">
            <a:extLst>
              <a:ext uri="{FF2B5EF4-FFF2-40B4-BE49-F238E27FC236}">
                <a16:creationId xmlns:a16="http://schemas.microsoft.com/office/drawing/2014/main" id="{349502CD-7C65-45DA-B9B4-132EE91BBB8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612664" y="28101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68" name="Espace réservé du texte 2">
            <a:extLst>
              <a:ext uri="{FF2B5EF4-FFF2-40B4-BE49-F238E27FC236}">
                <a16:creationId xmlns:a16="http://schemas.microsoft.com/office/drawing/2014/main" id="{4461B78E-2FE1-4925-9BE0-A58C52B08A1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315637" y="2016125"/>
            <a:ext cx="3560717" cy="39052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8" name="Espace réservé du texte 2">
            <a:extLst>
              <a:ext uri="{FF2B5EF4-FFF2-40B4-BE49-F238E27FC236}">
                <a16:creationId xmlns:a16="http://schemas.microsoft.com/office/drawing/2014/main" id="{23B01699-F462-48D9-956A-2360082309D8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235636" y="2016125"/>
            <a:ext cx="3560717" cy="39052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00" name="Espace réservé du texte 58">
            <a:extLst>
              <a:ext uri="{FF2B5EF4-FFF2-40B4-BE49-F238E27FC236}">
                <a16:creationId xmlns:a16="http://schemas.microsoft.com/office/drawing/2014/main" id="{5ECB9DAD-7E80-4309-AC7A-558781B0360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12664" y="366659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1" name="Espace réservé du texte 58">
            <a:extLst>
              <a:ext uri="{FF2B5EF4-FFF2-40B4-BE49-F238E27FC236}">
                <a16:creationId xmlns:a16="http://schemas.microsoft.com/office/drawing/2014/main" id="{32EC3759-BC64-497D-9C00-96C336EAFA9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612664" y="45255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2" name="Espace réservé du texte 58">
            <a:extLst>
              <a:ext uri="{FF2B5EF4-FFF2-40B4-BE49-F238E27FC236}">
                <a16:creationId xmlns:a16="http://schemas.microsoft.com/office/drawing/2014/main" id="{65088F8B-CCC4-4524-9AB4-4CF192F27B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612664" y="537945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3" name="Espace réservé du texte 58">
            <a:extLst>
              <a:ext uri="{FF2B5EF4-FFF2-40B4-BE49-F238E27FC236}">
                <a16:creationId xmlns:a16="http://schemas.microsoft.com/office/drawing/2014/main" id="{450170ED-364B-4B9E-AE10-AEDEF2C0942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2604" y="28101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4" name="Espace réservé du texte 58">
            <a:extLst>
              <a:ext uri="{FF2B5EF4-FFF2-40B4-BE49-F238E27FC236}">
                <a16:creationId xmlns:a16="http://schemas.microsoft.com/office/drawing/2014/main" id="{B6AF5B0D-DC6E-43F1-A30F-6054740D557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562604" y="366659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5" name="Espace réservé du texte 58">
            <a:extLst>
              <a:ext uri="{FF2B5EF4-FFF2-40B4-BE49-F238E27FC236}">
                <a16:creationId xmlns:a16="http://schemas.microsoft.com/office/drawing/2014/main" id="{B3E3920F-EBAF-426D-AA90-718743AF28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62604" y="45255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6" name="Espace réservé du texte 58">
            <a:extLst>
              <a:ext uri="{FF2B5EF4-FFF2-40B4-BE49-F238E27FC236}">
                <a16:creationId xmlns:a16="http://schemas.microsoft.com/office/drawing/2014/main" id="{044286D6-8B6A-4A5F-8655-775CA184BB5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562604" y="537945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7" name="Espace réservé du texte 58">
            <a:extLst>
              <a:ext uri="{FF2B5EF4-FFF2-40B4-BE49-F238E27FC236}">
                <a16:creationId xmlns:a16="http://schemas.microsoft.com/office/drawing/2014/main" id="{C91DB830-3555-4A42-A5BC-9CC54479A1D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452666" y="28101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8" name="Espace réservé du texte 58">
            <a:extLst>
              <a:ext uri="{FF2B5EF4-FFF2-40B4-BE49-F238E27FC236}">
                <a16:creationId xmlns:a16="http://schemas.microsoft.com/office/drawing/2014/main" id="{8685FA05-6B3C-4025-B943-B8930B68FD9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452666" y="366659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9" name="Espace réservé du texte 58">
            <a:extLst>
              <a:ext uri="{FF2B5EF4-FFF2-40B4-BE49-F238E27FC236}">
                <a16:creationId xmlns:a16="http://schemas.microsoft.com/office/drawing/2014/main" id="{9ADC7D7F-FC5E-4B7A-8450-FC8119A99B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52666" y="45255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10" name="Espace réservé du texte 58">
            <a:extLst>
              <a:ext uri="{FF2B5EF4-FFF2-40B4-BE49-F238E27FC236}">
                <a16:creationId xmlns:a16="http://schemas.microsoft.com/office/drawing/2014/main" id="{8D11C9E7-A93E-4738-B915-75334410B7B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52666" y="537945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A50204B-D4F7-4C55-A980-3F9FDF832387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95637" y="36665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6" name="Espace réservé pour une image  3">
            <a:extLst>
              <a:ext uri="{FF2B5EF4-FFF2-40B4-BE49-F238E27FC236}">
                <a16:creationId xmlns:a16="http://schemas.microsoft.com/office/drawing/2014/main" id="{4558778F-7940-4C8E-82F1-284CAB4034E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95637" y="28058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E95A36EC-7BA0-4985-AC8F-7200F27E38C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395637" y="53819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Espace réservé pour une image  3">
            <a:extLst>
              <a:ext uri="{FF2B5EF4-FFF2-40B4-BE49-F238E27FC236}">
                <a16:creationId xmlns:a16="http://schemas.microsoft.com/office/drawing/2014/main" id="{26C99A1B-208F-43D9-869C-8CE2CEC30E2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95637" y="45212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9" name="Espace réservé pour une image  3">
            <a:extLst>
              <a:ext uri="{FF2B5EF4-FFF2-40B4-BE49-F238E27FC236}">
                <a16:creationId xmlns:a16="http://schemas.microsoft.com/office/drawing/2014/main" id="{7F502C31-BFD3-4F43-A3FC-A6CACCA0A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45573" y="36665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0" name="Espace réservé pour une image  3">
            <a:extLst>
              <a:ext uri="{FF2B5EF4-FFF2-40B4-BE49-F238E27FC236}">
                <a16:creationId xmlns:a16="http://schemas.microsoft.com/office/drawing/2014/main" id="{7B35A2DD-56BB-4ACD-9C3E-091005D240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345573" y="28058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1" name="Espace réservé pour une image  3">
            <a:extLst>
              <a:ext uri="{FF2B5EF4-FFF2-40B4-BE49-F238E27FC236}">
                <a16:creationId xmlns:a16="http://schemas.microsoft.com/office/drawing/2014/main" id="{B0EEF44C-506A-47C1-A6C8-AD699CA6C687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345573" y="53819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2" name="Espace réservé pour une image  3">
            <a:extLst>
              <a:ext uri="{FF2B5EF4-FFF2-40B4-BE49-F238E27FC236}">
                <a16:creationId xmlns:a16="http://schemas.microsoft.com/office/drawing/2014/main" id="{4EBFBFA4-2011-4E4A-ADA0-885592CDFDAC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45573" y="45212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3" name="Espace réservé pour une image  3">
            <a:extLst>
              <a:ext uri="{FF2B5EF4-FFF2-40B4-BE49-F238E27FC236}">
                <a16:creationId xmlns:a16="http://schemas.microsoft.com/office/drawing/2014/main" id="{0FBC86C1-5A8E-47E0-96CF-D6079F3926B5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265572" y="36665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4" name="Espace réservé pour une image  3">
            <a:extLst>
              <a:ext uri="{FF2B5EF4-FFF2-40B4-BE49-F238E27FC236}">
                <a16:creationId xmlns:a16="http://schemas.microsoft.com/office/drawing/2014/main" id="{869E5D78-4BB2-449D-A07F-98A16C46A18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8265572" y="28058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93FC7E3A-DBDE-4615-9292-155B9598FEA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265572" y="53819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6" name="Espace réservé pour une image  3">
            <a:extLst>
              <a:ext uri="{FF2B5EF4-FFF2-40B4-BE49-F238E27FC236}">
                <a16:creationId xmlns:a16="http://schemas.microsoft.com/office/drawing/2014/main" id="{5296D107-1694-4635-8A54-AB6BFD1D5918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265572" y="45212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93229222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90A25D1-E044-4C93-ACEE-9E9676EFF5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4225" y="2011363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57" name="Espace réservé pour une image  3">
            <a:extLst>
              <a:ext uri="{FF2B5EF4-FFF2-40B4-BE49-F238E27FC236}">
                <a16:creationId xmlns:a16="http://schemas.microsoft.com/office/drawing/2014/main" id="{F841F085-3CC8-43F1-939D-EE5C76DC6F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09179" y="2011363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9" name="Espace réservé du texte 58">
            <a:extLst>
              <a:ext uri="{FF2B5EF4-FFF2-40B4-BE49-F238E27FC236}">
                <a16:creationId xmlns:a16="http://schemas.microsoft.com/office/drawing/2014/main" id="{C0EA7FAD-EB47-4870-8D4F-83A644BC04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225" y="3495676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0" name="Espace réservé du texte 58">
            <a:extLst>
              <a:ext uri="{FF2B5EF4-FFF2-40B4-BE49-F238E27FC236}">
                <a16:creationId xmlns:a16="http://schemas.microsoft.com/office/drawing/2014/main" id="{17A6663E-105C-4833-AAF5-80B6F9DFD8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6966" y="3495676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AA461027-3726-4C77-9494-B54C607F5D9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4225" y="4292600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20" name="Espace réservé pour une image  3">
            <a:extLst>
              <a:ext uri="{FF2B5EF4-FFF2-40B4-BE49-F238E27FC236}">
                <a16:creationId xmlns:a16="http://schemas.microsoft.com/office/drawing/2014/main" id="{1184C83D-9D08-4A40-B97E-11DA1BE7D97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09179" y="4292600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21" name="Espace réservé du texte 58">
            <a:extLst>
              <a:ext uri="{FF2B5EF4-FFF2-40B4-BE49-F238E27FC236}">
                <a16:creationId xmlns:a16="http://schemas.microsoft.com/office/drawing/2014/main" id="{8020E028-3EBB-4250-8AAF-FF32BECFC4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4225" y="5776913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2" name="Espace réservé du texte 58">
            <a:extLst>
              <a:ext uri="{FF2B5EF4-FFF2-40B4-BE49-F238E27FC236}">
                <a16:creationId xmlns:a16="http://schemas.microsoft.com/office/drawing/2014/main" id="{3B493C48-CF04-451A-B41D-2E163596B8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06966" y="5776913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0177476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90A25D1-E044-4C93-ACEE-9E9676EFF5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4225" y="2011363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57" name="Espace réservé pour une image  3">
            <a:extLst>
              <a:ext uri="{FF2B5EF4-FFF2-40B4-BE49-F238E27FC236}">
                <a16:creationId xmlns:a16="http://schemas.microsoft.com/office/drawing/2014/main" id="{F841F085-3CC8-43F1-939D-EE5C76DC6F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09179" y="2011363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1" name="Espace réservé pour une image  3">
            <a:extLst>
              <a:ext uri="{FF2B5EF4-FFF2-40B4-BE49-F238E27FC236}">
                <a16:creationId xmlns:a16="http://schemas.microsoft.com/office/drawing/2014/main" id="{3B48B88E-1BE4-479E-B06F-F907C4D0B4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4226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2" name="Espace réservé pour une image  3">
            <a:extLst>
              <a:ext uri="{FF2B5EF4-FFF2-40B4-BE49-F238E27FC236}">
                <a16:creationId xmlns:a16="http://schemas.microsoft.com/office/drawing/2014/main" id="{2EAA7909-190C-470C-ADD7-74F8ABF788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70393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8" name="Espace réservé pour une image  3">
            <a:extLst>
              <a:ext uri="{FF2B5EF4-FFF2-40B4-BE49-F238E27FC236}">
                <a16:creationId xmlns:a16="http://schemas.microsoft.com/office/drawing/2014/main" id="{B59F1A3E-3165-4558-8C12-D87A7D3BD0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2064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9" name="Espace réservé du texte 58">
            <a:extLst>
              <a:ext uri="{FF2B5EF4-FFF2-40B4-BE49-F238E27FC236}">
                <a16:creationId xmlns:a16="http://schemas.microsoft.com/office/drawing/2014/main" id="{C0EA7FAD-EB47-4870-8D4F-83A644BC04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225" y="3495676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0" name="Espace réservé du texte 58">
            <a:extLst>
              <a:ext uri="{FF2B5EF4-FFF2-40B4-BE49-F238E27FC236}">
                <a16:creationId xmlns:a16="http://schemas.microsoft.com/office/drawing/2014/main" id="{17A6663E-105C-4833-AAF5-80B6F9DFD8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6966" y="3495676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1" name="Espace réservé du texte 58">
            <a:extLst>
              <a:ext uri="{FF2B5EF4-FFF2-40B4-BE49-F238E27FC236}">
                <a16:creationId xmlns:a16="http://schemas.microsoft.com/office/drawing/2014/main" id="{6ED67E70-9489-4983-8669-51B410A613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4225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2" name="Espace réservé du texte 58">
            <a:extLst>
              <a:ext uri="{FF2B5EF4-FFF2-40B4-BE49-F238E27FC236}">
                <a16:creationId xmlns:a16="http://schemas.microsoft.com/office/drawing/2014/main" id="{2A11ACFC-0169-40C8-8D7E-7CFFB98289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70393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3" name="Espace réservé du texte 58">
            <a:extLst>
              <a:ext uri="{FF2B5EF4-FFF2-40B4-BE49-F238E27FC236}">
                <a16:creationId xmlns:a16="http://schemas.microsoft.com/office/drawing/2014/main" id="{0DB9ECE6-F898-4262-B852-903C341B87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42064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98250863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90A25D1-E044-4C93-ACEE-9E9676EFF5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4226" y="2011363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57" name="Espace réservé pour une image  3">
            <a:extLst>
              <a:ext uri="{FF2B5EF4-FFF2-40B4-BE49-F238E27FC236}">
                <a16:creationId xmlns:a16="http://schemas.microsoft.com/office/drawing/2014/main" id="{F841F085-3CC8-43F1-939D-EE5C76DC6F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72607" y="2011363"/>
            <a:ext cx="326232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1" name="Espace réservé pour une image  3">
            <a:extLst>
              <a:ext uri="{FF2B5EF4-FFF2-40B4-BE49-F238E27FC236}">
                <a16:creationId xmlns:a16="http://schemas.microsoft.com/office/drawing/2014/main" id="{3B48B88E-1BE4-479E-B06F-F907C4D0B4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4226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2" name="Espace réservé pour une image  3">
            <a:extLst>
              <a:ext uri="{FF2B5EF4-FFF2-40B4-BE49-F238E27FC236}">
                <a16:creationId xmlns:a16="http://schemas.microsoft.com/office/drawing/2014/main" id="{2EAA7909-190C-470C-ADD7-74F8ABF788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70393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8" name="Espace réservé pour une image  3">
            <a:extLst>
              <a:ext uri="{FF2B5EF4-FFF2-40B4-BE49-F238E27FC236}">
                <a16:creationId xmlns:a16="http://schemas.microsoft.com/office/drawing/2014/main" id="{B59F1A3E-3165-4558-8C12-D87A7D3BD0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2064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9" name="Espace réservé du texte 58">
            <a:extLst>
              <a:ext uri="{FF2B5EF4-FFF2-40B4-BE49-F238E27FC236}">
                <a16:creationId xmlns:a16="http://schemas.microsoft.com/office/drawing/2014/main" id="{C0EA7FAD-EB47-4870-8D4F-83A644BC04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225" y="3495676"/>
            <a:ext cx="3251213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0" name="Espace réservé du texte 58">
            <a:extLst>
              <a:ext uri="{FF2B5EF4-FFF2-40B4-BE49-F238E27FC236}">
                <a16:creationId xmlns:a16="http://schemas.microsoft.com/office/drawing/2014/main" id="{17A6663E-105C-4833-AAF5-80B6F9DFD8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0393" y="3495676"/>
            <a:ext cx="3262323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1" name="Espace réservé du texte 58">
            <a:extLst>
              <a:ext uri="{FF2B5EF4-FFF2-40B4-BE49-F238E27FC236}">
                <a16:creationId xmlns:a16="http://schemas.microsoft.com/office/drawing/2014/main" id="{6ED67E70-9489-4983-8669-51B410A613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4225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2" name="Espace réservé du texte 58">
            <a:extLst>
              <a:ext uri="{FF2B5EF4-FFF2-40B4-BE49-F238E27FC236}">
                <a16:creationId xmlns:a16="http://schemas.microsoft.com/office/drawing/2014/main" id="{2A11ACFC-0169-40C8-8D7E-7CFFB98289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70393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3" name="Espace réservé du texte 58">
            <a:extLst>
              <a:ext uri="{FF2B5EF4-FFF2-40B4-BE49-F238E27FC236}">
                <a16:creationId xmlns:a16="http://schemas.microsoft.com/office/drawing/2014/main" id="{0DB9ECE6-F898-4262-B852-903C341B87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42064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42DBD718-FD81-4A2C-8D74-C7455DCF93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44278" y="2011363"/>
            <a:ext cx="326232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20" name="Espace réservé du texte 58">
            <a:extLst>
              <a:ext uri="{FF2B5EF4-FFF2-40B4-BE49-F238E27FC236}">
                <a16:creationId xmlns:a16="http://schemas.microsoft.com/office/drawing/2014/main" id="{0D3752C7-A993-4AEB-A7DA-E9B1E4D326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42064" y="3495676"/>
            <a:ext cx="3262323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96242453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s + ar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que 23">
            <a:extLst>
              <a:ext uri="{FF2B5EF4-FFF2-40B4-BE49-F238E27FC236}">
                <a16:creationId xmlns:a16="http://schemas.microsoft.com/office/drawing/2014/main" id="{54EE77EA-00F7-4888-8A66-D819D68646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500" y="1758950"/>
            <a:ext cx="3175000" cy="4181160"/>
          </a:xfrm>
          <a:prstGeom prst="rect">
            <a:avLst/>
          </a:prstGeom>
        </p:spPr>
      </p:pic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1DCE924-A210-48FA-A627-01B72E17F0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4" y="2184400"/>
            <a:ext cx="4693602" cy="330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3EEE4233-F12F-4FF8-B58F-0DC967B8B8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0198" y="2184400"/>
            <a:ext cx="4693602" cy="330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8" name="Espace réservé du texte 5">
            <a:extLst>
              <a:ext uri="{FF2B5EF4-FFF2-40B4-BE49-F238E27FC236}">
                <a16:creationId xmlns:a16="http://schemas.microsoft.com/office/drawing/2014/main" id="{0292E81D-2324-441E-A241-FD3D768814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9324" y="2704402"/>
            <a:ext cx="4693602" cy="3332331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lvl="0"/>
            <a:endParaRPr lang="fr-FR"/>
          </a:p>
        </p:txBody>
      </p:sp>
      <p:sp>
        <p:nvSpPr>
          <p:cNvPr id="30" name="Espace réservé du texte 5">
            <a:extLst>
              <a:ext uri="{FF2B5EF4-FFF2-40B4-BE49-F238E27FC236}">
                <a16:creationId xmlns:a16="http://schemas.microsoft.com/office/drawing/2014/main" id="{21C829C9-8094-4F17-9EC8-CDCE454CAD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0198" y="2704402"/>
            <a:ext cx="4693602" cy="3332331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4977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EFFA23-0EA2-468B-8E1D-9705121849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5099050"/>
            <a:ext cx="12192000" cy="1758950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1DCE924-A210-48FA-A627-01B72E17F0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4" y="2184400"/>
            <a:ext cx="4693602" cy="330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3EEE4233-F12F-4FF8-B58F-0DC967B8B8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0198" y="2184400"/>
            <a:ext cx="4693602" cy="330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8" name="Espace réservé du texte 5">
            <a:extLst>
              <a:ext uri="{FF2B5EF4-FFF2-40B4-BE49-F238E27FC236}">
                <a16:creationId xmlns:a16="http://schemas.microsoft.com/office/drawing/2014/main" id="{0292E81D-2324-441E-A241-FD3D768814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9324" y="2704403"/>
            <a:ext cx="4693602" cy="2008616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lvl="0"/>
            <a:endParaRPr lang="fr-FR"/>
          </a:p>
        </p:txBody>
      </p:sp>
      <p:sp>
        <p:nvSpPr>
          <p:cNvPr id="30" name="Espace réservé du texte 5">
            <a:extLst>
              <a:ext uri="{FF2B5EF4-FFF2-40B4-BE49-F238E27FC236}">
                <a16:creationId xmlns:a16="http://schemas.microsoft.com/office/drawing/2014/main" id="{21C829C9-8094-4F17-9EC8-CDCE454CAD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0198" y="2704403"/>
            <a:ext cx="4693602" cy="2008616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27463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ement 6 ent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EFFA23-0EA2-468B-8E1D-9705121849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5099050"/>
            <a:ext cx="12192000" cy="1758950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 err="1"/>
              <a:t>imagefdfdfdfdsfzer</a:t>
            </a:r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9EFABEA-DBCB-4C8C-B53D-B40EBBDC0D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73" y="2484236"/>
            <a:ext cx="2359031" cy="473004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4DFC14-B50A-4DC6-A16E-B96B5C56B7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1707" y="2864371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A1BD5C3-F04D-4A10-BC8D-142C37DED6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177" y="1818449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CEFE5610-F935-4DD2-A932-C88FB86BAA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2484236"/>
            <a:ext cx="2359031" cy="473004"/>
          </a:xfrm>
          <a:prstGeom prst="rect">
            <a:avLst/>
          </a:prstGeom>
        </p:spPr>
      </p:pic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BF927D30-743A-4D6D-8ED4-7B57F34A6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018" y="2864371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0BE37AD4-C22D-43BB-84C0-B9F767D6A9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8488" y="1818449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2F02D8A-6337-41CF-90F4-4AC7D3E52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795" y="2484236"/>
            <a:ext cx="2359031" cy="473004"/>
          </a:xfrm>
          <a:prstGeom prst="rect">
            <a:avLst/>
          </a:prstGeom>
        </p:spPr>
      </p:pic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A15BCB3B-BAEB-4193-825F-6A5858050F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90329" y="2864371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AF1762D1-E51D-4E2B-B67C-B0929D06D3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2799" y="1818449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80D43D0-BCAA-4DDB-A2DF-59E836C2BB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73" y="4125122"/>
            <a:ext cx="2359031" cy="473004"/>
          </a:xfrm>
          <a:prstGeom prst="rect">
            <a:avLst/>
          </a:prstGeom>
        </p:spPr>
      </p:pic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51EC6805-8D45-430B-9C13-BA0D6911F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1707" y="4505257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4" name="Espace réservé du texte 7">
            <a:extLst>
              <a:ext uri="{FF2B5EF4-FFF2-40B4-BE49-F238E27FC236}">
                <a16:creationId xmlns:a16="http://schemas.microsoft.com/office/drawing/2014/main" id="{9ACEBFB1-AAC9-403A-BF20-3F406FA62F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4177" y="3459335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569A577-044C-4752-A726-4E6DE7A6CE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4125122"/>
            <a:ext cx="2359031" cy="473004"/>
          </a:xfrm>
          <a:prstGeom prst="rect">
            <a:avLst/>
          </a:prstGeom>
        </p:spPr>
      </p:pic>
      <p:sp>
        <p:nvSpPr>
          <p:cNvPr id="57" name="Espace réservé du texte 4">
            <a:extLst>
              <a:ext uri="{FF2B5EF4-FFF2-40B4-BE49-F238E27FC236}">
                <a16:creationId xmlns:a16="http://schemas.microsoft.com/office/drawing/2014/main" id="{F839DCE0-959D-44E7-A965-CFD18226F5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6018" y="4505257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8" name="Espace réservé du texte 7">
            <a:extLst>
              <a:ext uri="{FF2B5EF4-FFF2-40B4-BE49-F238E27FC236}">
                <a16:creationId xmlns:a16="http://schemas.microsoft.com/office/drawing/2014/main" id="{D83C0736-9AF5-4BDB-9A7E-B8BE58D38F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18488" y="3459335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148F355C-E65E-457A-AB55-F70245F302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795" y="4125122"/>
            <a:ext cx="2359031" cy="473004"/>
          </a:xfrm>
          <a:prstGeom prst="rect">
            <a:avLst/>
          </a:prstGeom>
        </p:spPr>
      </p:pic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7D6D1634-FFE4-422F-99BC-C4FC693AF2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0329" y="4505257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2" name="Espace réservé du texte 7">
            <a:extLst>
              <a:ext uri="{FF2B5EF4-FFF2-40B4-BE49-F238E27FC236}">
                <a16:creationId xmlns:a16="http://schemas.microsoft.com/office/drawing/2014/main" id="{6B4EBD24-F915-4087-85FF-FAD6B3BF58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799" y="3459335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46E6D575-3938-446F-9A94-04AB3C62673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0728" y="222391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376A92CA-AEC1-4872-826F-067F89CF2D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5038" y="222391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:a16="http://schemas.microsoft.com/office/drawing/2014/main" id="{A60F062B-CF8B-4807-8AFB-5FA9773FF7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69348" y="222391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:a16="http://schemas.microsoft.com/office/drawing/2014/main" id="{1BB6D59A-4567-4EED-9463-9306038FD39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0728" y="3866687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4" name="Espace réservé du texte 7">
            <a:extLst>
              <a:ext uri="{FF2B5EF4-FFF2-40B4-BE49-F238E27FC236}">
                <a16:creationId xmlns:a16="http://schemas.microsoft.com/office/drawing/2014/main" id="{DE79D9C6-B59D-4DAC-9665-EF7CF2676F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55038" y="3866687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8C0A8F5B-1D1B-422E-B12B-DA8FFEBD19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9348" y="3866687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</p:spTree>
    <p:extLst>
      <p:ext uri="{BB962C8B-B14F-4D97-AF65-F5344CB8AC3E}">
        <p14:creationId xmlns:p14="http://schemas.microsoft.com/office/powerpoint/2010/main" val="170740078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5329F71-2E9D-4E44-BAA5-90F5F0E2BA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0711" y="0"/>
            <a:ext cx="12233420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404642" y="-6509405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 userDrawn="1"/>
        </p:nvSpPr>
        <p:spPr>
          <a:xfrm>
            <a:off x="-41420" y="0"/>
            <a:ext cx="12233420" cy="6858000"/>
          </a:xfrm>
          <a:prstGeom prst="rect">
            <a:avLst/>
          </a:prstGeom>
          <a:gradFill flip="none" rotWithShape="1">
            <a:gsLst>
              <a:gs pos="21000">
                <a:schemeClr val="bg1"/>
              </a:gs>
              <a:gs pos="100000">
                <a:schemeClr val="bg1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F82ADA-DD52-40F1-B215-0292AB6A9A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" y="2154766"/>
            <a:ext cx="6214004" cy="2258484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7B334FA-2F84-4F08-8A83-42B2990A1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4888971"/>
            <a:ext cx="5538787" cy="29950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Intervenant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4BD5847-0E64-4CCD-9B42-A29FF459EB2A}"/>
              </a:ext>
            </a:extLst>
          </p:cNvPr>
          <p:cNvCxnSpPr>
            <a:cxnSpLocks/>
          </p:cNvCxnSpPr>
          <p:nvPr userDrawn="1"/>
        </p:nvCxnSpPr>
        <p:spPr>
          <a:xfrm>
            <a:off x="423863" y="4635500"/>
            <a:ext cx="108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BB31D90D-0A60-44A4-8DB3-621930FF5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863" y="6389157"/>
            <a:ext cx="5538787" cy="180974"/>
          </a:xfrm>
        </p:spPr>
        <p:txBody>
          <a:bodyPr anchor="ctr" anchorCtr="0"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959ED1A-41F2-4DDB-A979-C9DB89EC9B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43" y="555527"/>
            <a:ext cx="2794991" cy="13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2768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ement 9 ent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9EFABEA-DBCB-4C8C-B53D-B40EBBDC0D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73" y="2256800"/>
            <a:ext cx="2359031" cy="473004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4DFC14-B50A-4DC6-A16E-B96B5C56B7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1707" y="2636935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A1BD5C3-F04D-4A10-BC8D-142C37DED6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177" y="1591013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CEFE5610-F935-4DD2-A932-C88FB86BAA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2256800"/>
            <a:ext cx="2359031" cy="473004"/>
          </a:xfrm>
          <a:prstGeom prst="rect">
            <a:avLst/>
          </a:prstGeom>
        </p:spPr>
      </p:pic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BF927D30-743A-4D6D-8ED4-7B57F34A6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018" y="2636935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0BE37AD4-C22D-43BB-84C0-B9F767D6A9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8488" y="1591013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2F02D8A-6337-41CF-90F4-4AC7D3E52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795" y="2256800"/>
            <a:ext cx="2359031" cy="473004"/>
          </a:xfrm>
          <a:prstGeom prst="rect">
            <a:avLst/>
          </a:prstGeom>
        </p:spPr>
      </p:pic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A15BCB3B-BAEB-4193-825F-6A5858050F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90329" y="2636935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AF1762D1-E51D-4E2B-B67C-B0929D06D3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2799" y="1591013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80D43D0-BCAA-4DDB-A2DF-59E836C2BB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73" y="3845037"/>
            <a:ext cx="2359031" cy="473004"/>
          </a:xfrm>
          <a:prstGeom prst="rect">
            <a:avLst/>
          </a:prstGeom>
        </p:spPr>
      </p:pic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51EC6805-8D45-430B-9C13-BA0D6911F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1707" y="4225172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4" name="Espace réservé du texte 7">
            <a:extLst>
              <a:ext uri="{FF2B5EF4-FFF2-40B4-BE49-F238E27FC236}">
                <a16:creationId xmlns:a16="http://schemas.microsoft.com/office/drawing/2014/main" id="{9ACEBFB1-AAC9-403A-BF20-3F406FA62F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4177" y="3179250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569A577-044C-4752-A726-4E6DE7A6CE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3845037"/>
            <a:ext cx="2359031" cy="473004"/>
          </a:xfrm>
          <a:prstGeom prst="rect">
            <a:avLst/>
          </a:prstGeom>
        </p:spPr>
      </p:pic>
      <p:sp>
        <p:nvSpPr>
          <p:cNvPr id="57" name="Espace réservé du texte 4">
            <a:extLst>
              <a:ext uri="{FF2B5EF4-FFF2-40B4-BE49-F238E27FC236}">
                <a16:creationId xmlns:a16="http://schemas.microsoft.com/office/drawing/2014/main" id="{F839DCE0-959D-44E7-A965-CFD18226F5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6018" y="4225172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8" name="Espace réservé du texte 7">
            <a:extLst>
              <a:ext uri="{FF2B5EF4-FFF2-40B4-BE49-F238E27FC236}">
                <a16:creationId xmlns:a16="http://schemas.microsoft.com/office/drawing/2014/main" id="{D83C0736-9AF5-4BDB-9A7E-B8BE58D38F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18488" y="3179250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148F355C-E65E-457A-AB55-F70245F302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795" y="3845037"/>
            <a:ext cx="2359031" cy="473004"/>
          </a:xfrm>
          <a:prstGeom prst="rect">
            <a:avLst/>
          </a:prstGeom>
        </p:spPr>
      </p:pic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7D6D1634-FFE4-422F-99BC-C4FC693AF2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0329" y="4225172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2" name="Espace réservé du texte 7">
            <a:extLst>
              <a:ext uri="{FF2B5EF4-FFF2-40B4-BE49-F238E27FC236}">
                <a16:creationId xmlns:a16="http://schemas.microsoft.com/office/drawing/2014/main" id="{6B4EBD24-F915-4087-85FF-FAD6B3BF58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799" y="3179250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46E6D575-3938-446F-9A94-04AB3C62673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0728" y="1996476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376A92CA-AEC1-4872-826F-067F89CF2D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5038" y="1996476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:a16="http://schemas.microsoft.com/office/drawing/2014/main" id="{A60F062B-CF8B-4807-8AFB-5FA9773FF7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69348" y="1996476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:a16="http://schemas.microsoft.com/office/drawing/2014/main" id="{1BB6D59A-4567-4EED-9463-9306038FD39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0728" y="358660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4" name="Espace réservé du texte 7">
            <a:extLst>
              <a:ext uri="{FF2B5EF4-FFF2-40B4-BE49-F238E27FC236}">
                <a16:creationId xmlns:a16="http://schemas.microsoft.com/office/drawing/2014/main" id="{DE79D9C6-B59D-4DAC-9665-EF7CF2676F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55038" y="358660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8C0A8F5B-1D1B-422E-B12B-DA8FFEBD19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9348" y="358660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B4EDEB5A-CF80-45CF-B17D-B8521C93AA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73" y="5435858"/>
            <a:ext cx="2359031" cy="473004"/>
          </a:xfrm>
          <a:prstGeom prst="rect">
            <a:avLst/>
          </a:prstGeom>
        </p:spPr>
      </p:pic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34B968D2-42BA-4E38-8228-F59D2320AD8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1707" y="5815993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87356F09-603B-4E8D-91BF-662DD7A102F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4177" y="4770071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681247C-CEFF-4932-8A71-CC0566ACE8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5435858"/>
            <a:ext cx="2359031" cy="473004"/>
          </a:xfrm>
          <a:prstGeom prst="rect">
            <a:avLst/>
          </a:prstGeom>
        </p:spPr>
      </p:pic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5671FB4B-0244-4BF6-A099-5E05EF3366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76018" y="5815993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:a16="http://schemas.microsoft.com/office/drawing/2014/main" id="{CCD01ED0-A7D7-462D-A7EC-5081A35C545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18488" y="4770071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FA850963-D900-4CA0-8D32-6CF9823C88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795" y="5435858"/>
            <a:ext cx="2359031" cy="473004"/>
          </a:xfrm>
          <a:prstGeom prst="rect">
            <a:avLst/>
          </a:prstGeom>
        </p:spPr>
      </p:pic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7A80DB67-C424-4C95-89DE-DA01616A68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90329" y="5815993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5" name="Espace réservé du texte 7">
            <a:extLst>
              <a:ext uri="{FF2B5EF4-FFF2-40B4-BE49-F238E27FC236}">
                <a16:creationId xmlns:a16="http://schemas.microsoft.com/office/drawing/2014/main" id="{F7C721BA-A486-40C1-B6FB-4316395FA3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432799" y="4770071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sp>
        <p:nvSpPr>
          <p:cNvPr id="59" name="Espace réservé du texte 7">
            <a:extLst>
              <a:ext uri="{FF2B5EF4-FFF2-40B4-BE49-F238E27FC236}">
                <a16:creationId xmlns:a16="http://schemas.microsoft.com/office/drawing/2014/main" id="{580454F6-6675-4DA8-B78D-7888D3B8D65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0728" y="5177423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63" name="Espace réservé du texte 7">
            <a:extLst>
              <a:ext uri="{FF2B5EF4-FFF2-40B4-BE49-F238E27FC236}">
                <a16:creationId xmlns:a16="http://schemas.microsoft.com/office/drawing/2014/main" id="{F35437AD-7239-4FC7-B59A-222DDDDDC21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55038" y="5177423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64" name="Espace réservé du texte 7">
            <a:extLst>
              <a:ext uri="{FF2B5EF4-FFF2-40B4-BE49-F238E27FC236}">
                <a16:creationId xmlns:a16="http://schemas.microsoft.com/office/drawing/2014/main" id="{8ED35C31-4E6E-4974-8F23-5C378EDBCC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69348" y="5177423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</p:spTree>
    <p:extLst>
      <p:ext uri="{BB962C8B-B14F-4D97-AF65-F5344CB8AC3E}">
        <p14:creationId xmlns:p14="http://schemas.microsoft.com/office/powerpoint/2010/main" val="26845445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ar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C69FC4EE-B392-4B41-8366-C1A1913F35DE}"/>
              </a:ext>
            </a:extLst>
          </p:cNvPr>
          <p:cNvSpPr/>
          <p:nvPr userDrawn="1"/>
        </p:nvSpPr>
        <p:spPr>
          <a:xfrm>
            <a:off x="1459898" y="1866577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0432B5D-0897-49E1-AA79-1D2970AC9142}"/>
              </a:ext>
            </a:extLst>
          </p:cNvPr>
          <p:cNvSpPr/>
          <p:nvPr userDrawn="1"/>
        </p:nvSpPr>
        <p:spPr>
          <a:xfrm>
            <a:off x="1524157" y="1930836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2BA616-B258-43F7-9B21-01FE264B40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6949" y="3167807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D59EBB7B-9951-4F0D-8D29-BFD45A954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2212" y="3167807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83B699C-8BCD-47FB-B99F-9F04668AD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6909" y="3167807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AF34217B-654A-4B65-B57B-83ABFAC63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6949" y="5210708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1" name="Espace réservé du texte 3">
            <a:extLst>
              <a:ext uri="{FF2B5EF4-FFF2-40B4-BE49-F238E27FC236}">
                <a16:creationId xmlns:a16="http://schemas.microsoft.com/office/drawing/2014/main" id="{973B75A2-0458-4DEB-BF77-1E3619522C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2212" y="5210708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5D161180-3812-4F03-BDC8-680947903A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76909" y="5210708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423DCFA8-B447-47F1-9DEF-3D17666A6AC7}"/>
              </a:ext>
            </a:extLst>
          </p:cNvPr>
          <p:cNvSpPr/>
          <p:nvPr userDrawn="1"/>
        </p:nvSpPr>
        <p:spPr>
          <a:xfrm>
            <a:off x="5499420" y="1866577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87CCBAE2-8630-4CCA-B3F9-3399032E2023}"/>
              </a:ext>
            </a:extLst>
          </p:cNvPr>
          <p:cNvSpPr/>
          <p:nvPr userDrawn="1"/>
        </p:nvSpPr>
        <p:spPr>
          <a:xfrm>
            <a:off x="5563679" y="1930836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DD96079-CCFD-4B1C-8351-880D95610AD6}"/>
              </a:ext>
            </a:extLst>
          </p:cNvPr>
          <p:cNvSpPr/>
          <p:nvPr userDrawn="1"/>
        </p:nvSpPr>
        <p:spPr>
          <a:xfrm>
            <a:off x="9304340" y="1866577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133D8D4-F49F-4B2B-B3F5-2182E769AF67}"/>
              </a:ext>
            </a:extLst>
          </p:cNvPr>
          <p:cNvSpPr/>
          <p:nvPr userDrawn="1"/>
        </p:nvSpPr>
        <p:spPr>
          <a:xfrm>
            <a:off x="9368599" y="1930836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D2EC4BA-4B68-420B-8FB8-4C0499BCF00D}"/>
              </a:ext>
            </a:extLst>
          </p:cNvPr>
          <p:cNvSpPr/>
          <p:nvPr userDrawn="1"/>
        </p:nvSpPr>
        <p:spPr>
          <a:xfrm>
            <a:off x="1459898" y="3938403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2231E7C-0263-45A5-882B-281304EBE6CD}"/>
              </a:ext>
            </a:extLst>
          </p:cNvPr>
          <p:cNvSpPr/>
          <p:nvPr userDrawn="1"/>
        </p:nvSpPr>
        <p:spPr>
          <a:xfrm>
            <a:off x="1524157" y="4002662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245B2744-E1D9-46F9-8FFB-5C89A41212A5}"/>
              </a:ext>
            </a:extLst>
          </p:cNvPr>
          <p:cNvSpPr/>
          <p:nvPr userDrawn="1"/>
        </p:nvSpPr>
        <p:spPr>
          <a:xfrm>
            <a:off x="5499420" y="3938403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81704EB-6A96-42D5-AE3E-E3CA0B98404B}"/>
              </a:ext>
            </a:extLst>
          </p:cNvPr>
          <p:cNvSpPr/>
          <p:nvPr userDrawn="1"/>
        </p:nvSpPr>
        <p:spPr>
          <a:xfrm>
            <a:off x="5563679" y="4002662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AB49B44-9335-4D35-9A5C-04F9D40E97A9}"/>
              </a:ext>
            </a:extLst>
          </p:cNvPr>
          <p:cNvSpPr/>
          <p:nvPr userDrawn="1"/>
        </p:nvSpPr>
        <p:spPr>
          <a:xfrm>
            <a:off x="9304340" y="3938403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3CBF19D-91EB-4F8C-80B5-62E3DC95CB09}"/>
              </a:ext>
            </a:extLst>
          </p:cNvPr>
          <p:cNvSpPr/>
          <p:nvPr userDrawn="1"/>
        </p:nvSpPr>
        <p:spPr>
          <a:xfrm>
            <a:off x="9368599" y="4002662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614353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69"/>
            <a:ext cx="10515600" cy="116125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F94AFF4-AAFD-4776-88A4-ED6242042BF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376000" y="1577445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FD3A9172-4FD5-4B6A-B66F-5F27D08DEDEE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251066" y="2874034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34E1E896-0610-4DB8-9008-8DAD4864A17A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77883" y="3996666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E5A09D0A-B211-4887-9CF9-468CD1ABE04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500934" y="2874034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4" name="Espace réservé pour une image  2">
            <a:extLst>
              <a:ext uri="{FF2B5EF4-FFF2-40B4-BE49-F238E27FC236}">
                <a16:creationId xmlns:a16="http://schemas.microsoft.com/office/drawing/2014/main" id="{5192263C-BF60-4E13-B8C1-3913B8B19A1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274749" y="3987872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5" name="Espace réservé pour une image  2">
            <a:extLst>
              <a:ext uri="{FF2B5EF4-FFF2-40B4-BE49-F238E27FC236}">
                <a16:creationId xmlns:a16="http://schemas.microsoft.com/office/drawing/2014/main" id="{152D5EAD-2EB8-4E9E-A110-6CE0A8C5A6B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481017" y="3987872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6" name="Espace réservé du texte 58">
            <a:extLst>
              <a:ext uri="{FF2B5EF4-FFF2-40B4-BE49-F238E27FC236}">
                <a16:creationId xmlns:a16="http://schemas.microsoft.com/office/drawing/2014/main" id="{C01DEB5B-CEF6-4FB9-B038-B42FD04AEF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1481" y="5549988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47" name="Espace réservé du texte 58">
            <a:extLst>
              <a:ext uri="{FF2B5EF4-FFF2-40B4-BE49-F238E27FC236}">
                <a16:creationId xmlns:a16="http://schemas.microsoft.com/office/drawing/2014/main" id="{842BAB74-BE45-4141-9FAA-CEFE5BAA74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5468" y="5886205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48" name="Espace réservé du texte 58">
            <a:extLst>
              <a:ext uri="{FF2B5EF4-FFF2-40B4-BE49-F238E27FC236}">
                <a16:creationId xmlns:a16="http://schemas.microsoft.com/office/drawing/2014/main" id="{8E1300C5-5B67-45E9-93F7-6C3EB0D996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22732" y="3139561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49" name="Espace réservé du texte 58">
            <a:extLst>
              <a:ext uri="{FF2B5EF4-FFF2-40B4-BE49-F238E27FC236}">
                <a16:creationId xmlns:a16="http://schemas.microsoft.com/office/drawing/2014/main" id="{73E4084D-255E-4889-A899-D3DA296BB7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96719" y="3475778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50" name="Espace réservé du texte 58">
            <a:extLst>
              <a:ext uri="{FF2B5EF4-FFF2-40B4-BE49-F238E27FC236}">
                <a16:creationId xmlns:a16="http://schemas.microsoft.com/office/drawing/2014/main" id="{9CB315C5-BAA3-4EE4-85F5-EC95182E8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27749" y="5549988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1" name="Espace réservé du texte 58">
            <a:extLst>
              <a:ext uri="{FF2B5EF4-FFF2-40B4-BE49-F238E27FC236}">
                <a16:creationId xmlns:a16="http://schemas.microsoft.com/office/drawing/2014/main" id="{7ECDD607-65C2-4B42-96BB-ABD88C7806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01736" y="5886205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56" name="Espace réservé du texte 58">
            <a:extLst>
              <a:ext uri="{FF2B5EF4-FFF2-40B4-BE49-F238E27FC236}">
                <a16:creationId xmlns:a16="http://schemas.microsoft.com/office/drawing/2014/main" id="{A3655228-E002-464B-905F-D34734BB8B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97798" y="4448766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7" name="Espace réservé du texte 58">
            <a:extLst>
              <a:ext uri="{FF2B5EF4-FFF2-40B4-BE49-F238E27FC236}">
                <a16:creationId xmlns:a16="http://schemas.microsoft.com/office/drawing/2014/main" id="{3653D8CC-A324-4BD6-9717-2DBFA0F0A9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1785" y="4784983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58" name="Espace réservé du texte 58">
            <a:extLst>
              <a:ext uri="{FF2B5EF4-FFF2-40B4-BE49-F238E27FC236}">
                <a16:creationId xmlns:a16="http://schemas.microsoft.com/office/drawing/2014/main" id="{0909B6F9-CBC9-4056-942B-DF37EC1D81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7666" y="4448766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D2819201-9571-424E-8472-294B73C4F2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21653" y="4784983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60" name="Espace réservé du texte 58">
            <a:extLst>
              <a:ext uri="{FF2B5EF4-FFF2-40B4-BE49-F238E27FC236}">
                <a16:creationId xmlns:a16="http://schemas.microsoft.com/office/drawing/2014/main" id="{3E63BE3B-9F5B-42A3-929D-B921A7D0D7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24615" y="5561854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61" name="Espace réservé du texte 58">
            <a:extLst>
              <a:ext uri="{FF2B5EF4-FFF2-40B4-BE49-F238E27FC236}">
                <a16:creationId xmlns:a16="http://schemas.microsoft.com/office/drawing/2014/main" id="{C3EE5B30-D145-4C68-80E9-C9072C2676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98602" y="5898071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</p:spTree>
    <p:extLst>
      <p:ext uri="{BB962C8B-B14F-4D97-AF65-F5344CB8AC3E}">
        <p14:creationId xmlns:p14="http://schemas.microsoft.com/office/powerpoint/2010/main" val="208869873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que 23">
            <a:extLst>
              <a:ext uri="{FF2B5EF4-FFF2-40B4-BE49-F238E27FC236}">
                <a16:creationId xmlns:a16="http://schemas.microsoft.com/office/drawing/2014/main" id="{840E6C15-719F-4381-8E25-23A1F1311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22D3DCC-28F9-4FAE-B6A1-E6112452DF6D}"/>
              </a:ext>
            </a:extLst>
          </p:cNvPr>
          <p:cNvSpPr/>
          <p:nvPr userDrawn="1"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bg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F94AFF4-AAFD-4776-88A4-ED6242042BF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130213" y="2003425"/>
            <a:ext cx="2851150" cy="285115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1BC7C2-B081-41BB-AEE0-77A355A1C2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5063" y="2689624"/>
            <a:ext cx="5352203" cy="3651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0"/>
            <a:r>
              <a:rPr lang="fr-FR"/>
              <a:t>NOM Prénom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7BCC2BE6-2879-4C7F-BAA9-B1F06636EF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5063" y="3179762"/>
            <a:ext cx="5352203" cy="365126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1"/>
            <a:r>
              <a:rPr lang="fr-FR"/>
              <a:t>Poste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978A3713-50ED-4BF2-8442-917DA8BA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063" y="3829977"/>
            <a:ext cx="5352203" cy="148299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3"/>
            <a:r>
              <a:rPr lang="fr-FR"/>
              <a:t>Mail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0F3E9062-E3C5-41E7-9518-ED7F1757D2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75063" y="4096677"/>
            <a:ext cx="5352203" cy="148299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3"/>
            <a:r>
              <a:rPr lang="fr-FR"/>
              <a:t>Téléphone</a:t>
            </a:r>
          </a:p>
        </p:txBody>
      </p:sp>
    </p:spTree>
    <p:extLst>
      <p:ext uri="{BB962C8B-B14F-4D97-AF65-F5344CB8AC3E}">
        <p14:creationId xmlns:p14="http://schemas.microsoft.com/office/powerpoint/2010/main" val="249342034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E186DB2F-7D29-4CE0-87AA-38D858BA50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383933" y="-6442325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b="0" dirty="0">
                <a:solidFill>
                  <a:schemeClr val="bg1"/>
                </a:solidFill>
                <a:latin typeface="+mj-lt"/>
              </a:rPr>
              <a:t>Merci</a:t>
            </a:r>
          </a:p>
        </p:txBody>
      </p:sp>
      <p:pic>
        <p:nvPicPr>
          <p:cNvPr id="6" name="Image 5" descr="Une image contenant bâtiment, dessin, fenêtre, table&#10;&#10;Description générée automatiquement">
            <a:extLst>
              <a:ext uri="{FF2B5EF4-FFF2-40B4-BE49-F238E27FC236}">
                <a16:creationId xmlns:a16="http://schemas.microsoft.com/office/drawing/2014/main" id="{E8A4FE6D-A8FC-4CCE-BCD0-291E67D4AF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710" y="5657850"/>
            <a:ext cx="15825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2160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4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E186DB2F-7D29-4CE0-87AA-38D858BA50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01" y="-1"/>
            <a:ext cx="10530131" cy="6843253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935135B-FA35-4CDA-89B2-FDA8DD9660F0}"/>
              </a:ext>
            </a:extLst>
          </p:cNvPr>
          <p:cNvSpPr/>
          <p:nvPr userDrawn="1"/>
        </p:nvSpPr>
        <p:spPr>
          <a:xfrm rot="10800000">
            <a:off x="6564428" y="-1"/>
            <a:ext cx="5627569" cy="6858000"/>
          </a:xfrm>
          <a:custGeom>
            <a:avLst/>
            <a:gdLst>
              <a:gd name="connsiteX0" fmla="*/ 0 w 10340208"/>
              <a:gd name="connsiteY0" fmla="*/ 0 h 6858000"/>
              <a:gd name="connsiteX1" fmla="*/ 10340208 w 10340208"/>
              <a:gd name="connsiteY1" fmla="*/ 0 h 6858000"/>
              <a:gd name="connsiteX2" fmla="*/ 3482209 w 10340208"/>
              <a:gd name="connsiteY2" fmla="*/ 6858000 h 6858000"/>
              <a:gd name="connsiteX3" fmla="*/ 0 w 103402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0208" h="6858000">
                <a:moveTo>
                  <a:pt x="0" y="0"/>
                </a:moveTo>
                <a:lnTo>
                  <a:pt x="10340208" y="0"/>
                </a:lnTo>
                <a:lnTo>
                  <a:pt x="348220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1143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9C90A18-458A-4B99-A8FC-8537D1152B40}"/>
              </a:ext>
            </a:extLst>
          </p:cNvPr>
          <p:cNvSpPr/>
          <p:nvPr userDrawn="1"/>
        </p:nvSpPr>
        <p:spPr>
          <a:xfrm rot="10800000">
            <a:off x="-1" y="-1"/>
            <a:ext cx="1703672" cy="3137265"/>
          </a:xfrm>
          <a:custGeom>
            <a:avLst/>
            <a:gdLst>
              <a:gd name="connsiteX0" fmla="*/ 2156047 w 2156047"/>
              <a:gd name="connsiteY0" fmla="*/ 0 h 2156048"/>
              <a:gd name="connsiteX1" fmla="*/ 2156047 w 2156047"/>
              <a:gd name="connsiteY1" fmla="*/ 2156048 h 2156048"/>
              <a:gd name="connsiteX2" fmla="*/ 0 w 2156047"/>
              <a:gd name="connsiteY2" fmla="*/ 2156048 h 21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047" h="2156048">
                <a:moveTo>
                  <a:pt x="2156047" y="0"/>
                </a:moveTo>
                <a:lnTo>
                  <a:pt x="2156047" y="2156048"/>
                </a:lnTo>
                <a:lnTo>
                  <a:pt x="0" y="21560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114300" dir="108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aphique 7">
            <a:extLst>
              <a:ext uri="{FF2B5EF4-FFF2-40B4-BE49-F238E27FC236}">
                <a16:creationId xmlns:a16="http://schemas.microsoft.com/office/drawing/2014/main" id="{83C1AD44-A9CD-4E4B-A88B-D70D591C767B}"/>
              </a:ext>
            </a:extLst>
          </p:cNvPr>
          <p:cNvGrpSpPr/>
          <p:nvPr/>
        </p:nvGrpSpPr>
        <p:grpSpPr>
          <a:xfrm>
            <a:off x="10473539" y="6364958"/>
            <a:ext cx="193675" cy="193675"/>
            <a:chOff x="10490472" y="6375399"/>
            <a:chExt cx="193675" cy="193675"/>
          </a:xfrm>
          <a:solidFill>
            <a:schemeClr val="accent1"/>
          </a:solidFill>
        </p:grpSpPr>
        <p:grpSp>
          <p:nvGrpSpPr>
            <p:cNvPr id="12" name="Graphique 7">
              <a:extLst>
                <a:ext uri="{FF2B5EF4-FFF2-40B4-BE49-F238E27FC236}">
                  <a16:creationId xmlns:a16="http://schemas.microsoft.com/office/drawing/2014/main" id="{83C1AD44-A9CD-4E4B-A88B-D70D591C767B}"/>
                </a:ext>
              </a:extLst>
            </p:cNvPr>
            <p:cNvGrpSpPr/>
            <p:nvPr/>
          </p:nvGrpSpPr>
          <p:grpSpPr>
            <a:xfrm>
              <a:off x="10490472" y="6375399"/>
              <a:ext cx="193746" cy="193746"/>
              <a:chOff x="10490472" y="6375399"/>
              <a:chExt cx="193746" cy="193746"/>
            </a:xfrm>
            <a:grpFill/>
          </p:grpSpPr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20F63E40-D19C-40E2-AAE5-B404CAAA0623}"/>
                  </a:ext>
                </a:extLst>
              </p:cNvPr>
              <p:cNvSpPr/>
              <p:nvPr/>
            </p:nvSpPr>
            <p:spPr>
              <a:xfrm>
                <a:off x="10490472" y="6375399"/>
                <a:ext cx="193746" cy="193746"/>
              </a:xfrm>
              <a:custGeom>
                <a:avLst/>
                <a:gdLst>
                  <a:gd name="connsiteX0" fmla="*/ 140278 w 193746"/>
                  <a:gd name="connsiteY0" fmla="*/ 0 h 193746"/>
                  <a:gd name="connsiteX1" fmla="*/ 53466 w 193746"/>
                  <a:gd name="connsiteY1" fmla="*/ 0 h 193746"/>
                  <a:gd name="connsiteX2" fmla="*/ 0 w 193746"/>
                  <a:gd name="connsiteY2" fmla="*/ 53467 h 193746"/>
                  <a:gd name="connsiteX3" fmla="*/ 0 w 193746"/>
                  <a:gd name="connsiteY3" fmla="*/ 140279 h 193746"/>
                  <a:gd name="connsiteX4" fmla="*/ 53466 w 193746"/>
                  <a:gd name="connsiteY4" fmla="*/ 193746 h 193746"/>
                  <a:gd name="connsiteX5" fmla="*/ 140278 w 193746"/>
                  <a:gd name="connsiteY5" fmla="*/ 193746 h 193746"/>
                  <a:gd name="connsiteX6" fmla="*/ 193746 w 193746"/>
                  <a:gd name="connsiteY6" fmla="*/ 140279 h 193746"/>
                  <a:gd name="connsiteX7" fmla="*/ 193746 w 193746"/>
                  <a:gd name="connsiteY7" fmla="*/ 53467 h 193746"/>
                  <a:gd name="connsiteX8" fmla="*/ 140278 w 193746"/>
                  <a:gd name="connsiteY8" fmla="*/ 0 h 193746"/>
                  <a:gd name="connsiteX9" fmla="*/ 176557 w 193746"/>
                  <a:gd name="connsiteY9" fmla="*/ 140279 h 193746"/>
                  <a:gd name="connsiteX10" fmla="*/ 140279 w 193746"/>
                  <a:gd name="connsiteY10" fmla="*/ 176556 h 193746"/>
                  <a:gd name="connsiteX11" fmla="*/ 53466 w 193746"/>
                  <a:gd name="connsiteY11" fmla="*/ 176556 h 193746"/>
                  <a:gd name="connsiteX12" fmla="*/ 17190 w 193746"/>
                  <a:gd name="connsiteY12" fmla="*/ 140279 h 193746"/>
                  <a:gd name="connsiteX13" fmla="*/ 17190 w 193746"/>
                  <a:gd name="connsiteY13" fmla="*/ 53467 h 193746"/>
                  <a:gd name="connsiteX14" fmla="*/ 53466 w 193746"/>
                  <a:gd name="connsiteY14" fmla="*/ 17190 h 193746"/>
                  <a:gd name="connsiteX15" fmla="*/ 140278 w 193746"/>
                  <a:gd name="connsiteY15" fmla="*/ 17190 h 193746"/>
                  <a:gd name="connsiteX16" fmla="*/ 176556 w 193746"/>
                  <a:gd name="connsiteY16" fmla="*/ 53467 h 193746"/>
                  <a:gd name="connsiteX17" fmla="*/ 176556 w 193746"/>
                  <a:gd name="connsiteY17" fmla="*/ 140279 h 19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46" h="193746">
                    <a:moveTo>
                      <a:pt x="140278" y="0"/>
                    </a:moveTo>
                    <a:lnTo>
                      <a:pt x="53466" y="0"/>
                    </a:lnTo>
                    <a:cubicBezTo>
                      <a:pt x="23985" y="0"/>
                      <a:pt x="0" y="23986"/>
                      <a:pt x="0" y="53467"/>
                    </a:cubicBezTo>
                    <a:lnTo>
                      <a:pt x="0" y="140279"/>
                    </a:lnTo>
                    <a:cubicBezTo>
                      <a:pt x="0" y="169761"/>
                      <a:pt x="23985" y="193746"/>
                      <a:pt x="53466" y="193746"/>
                    </a:cubicBezTo>
                    <a:lnTo>
                      <a:pt x="140278" y="193746"/>
                    </a:lnTo>
                    <a:cubicBezTo>
                      <a:pt x="169761" y="193746"/>
                      <a:pt x="193746" y="169760"/>
                      <a:pt x="193746" y="140279"/>
                    </a:cubicBezTo>
                    <a:lnTo>
                      <a:pt x="193746" y="53467"/>
                    </a:lnTo>
                    <a:cubicBezTo>
                      <a:pt x="193747" y="23986"/>
                      <a:pt x="169761" y="0"/>
                      <a:pt x="140278" y="0"/>
                    </a:cubicBezTo>
                    <a:close/>
                    <a:moveTo>
                      <a:pt x="176557" y="140279"/>
                    </a:moveTo>
                    <a:cubicBezTo>
                      <a:pt x="176557" y="160283"/>
                      <a:pt x="160283" y="176556"/>
                      <a:pt x="140279" y="176556"/>
                    </a:cubicBezTo>
                    <a:lnTo>
                      <a:pt x="53466" y="176556"/>
                    </a:lnTo>
                    <a:cubicBezTo>
                      <a:pt x="33463" y="176557"/>
                      <a:pt x="17190" y="160283"/>
                      <a:pt x="17190" y="140279"/>
                    </a:cubicBezTo>
                    <a:lnTo>
                      <a:pt x="17190" y="53467"/>
                    </a:lnTo>
                    <a:cubicBezTo>
                      <a:pt x="17190" y="33465"/>
                      <a:pt x="33463" y="17190"/>
                      <a:pt x="53466" y="17190"/>
                    </a:cubicBezTo>
                    <a:lnTo>
                      <a:pt x="140278" y="17190"/>
                    </a:lnTo>
                    <a:cubicBezTo>
                      <a:pt x="160282" y="17190"/>
                      <a:pt x="176556" y="33465"/>
                      <a:pt x="176556" y="53467"/>
                    </a:cubicBezTo>
                    <a:lnTo>
                      <a:pt x="176556" y="140279"/>
                    </a:ln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CDF3FEA9-C68D-4EA9-BC06-F3A9A4B6417C}"/>
                  </a:ext>
                </a:extLst>
              </p:cNvPr>
              <p:cNvSpPr/>
              <p:nvPr/>
            </p:nvSpPr>
            <p:spPr>
              <a:xfrm>
                <a:off x="10537421" y="6422350"/>
                <a:ext cx="99846" cy="99844"/>
              </a:xfrm>
              <a:custGeom>
                <a:avLst/>
                <a:gdLst>
                  <a:gd name="connsiteX0" fmla="*/ 49923 w 99846"/>
                  <a:gd name="connsiteY0" fmla="*/ 0 h 99844"/>
                  <a:gd name="connsiteX1" fmla="*/ 0 w 99846"/>
                  <a:gd name="connsiteY1" fmla="*/ 49923 h 99844"/>
                  <a:gd name="connsiteX2" fmla="*/ 49923 w 99846"/>
                  <a:gd name="connsiteY2" fmla="*/ 99845 h 99844"/>
                  <a:gd name="connsiteX3" fmla="*/ 99847 w 99846"/>
                  <a:gd name="connsiteY3" fmla="*/ 49923 h 99844"/>
                  <a:gd name="connsiteX4" fmla="*/ 49923 w 99846"/>
                  <a:gd name="connsiteY4" fmla="*/ 0 h 99844"/>
                  <a:gd name="connsiteX5" fmla="*/ 49923 w 99846"/>
                  <a:gd name="connsiteY5" fmla="*/ 82653 h 99844"/>
                  <a:gd name="connsiteX6" fmla="*/ 17190 w 99846"/>
                  <a:gd name="connsiteY6" fmla="*/ 49922 h 99844"/>
                  <a:gd name="connsiteX7" fmla="*/ 49923 w 99846"/>
                  <a:gd name="connsiteY7" fmla="*/ 17189 h 99844"/>
                  <a:gd name="connsiteX8" fmla="*/ 82657 w 99846"/>
                  <a:gd name="connsiteY8" fmla="*/ 49922 h 99844"/>
                  <a:gd name="connsiteX9" fmla="*/ 49923 w 99846"/>
                  <a:gd name="connsiteY9" fmla="*/ 82653 h 9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846" h="99844">
                    <a:moveTo>
                      <a:pt x="49923" y="0"/>
                    </a:moveTo>
                    <a:cubicBezTo>
                      <a:pt x="22395" y="0"/>
                      <a:pt x="0" y="22395"/>
                      <a:pt x="0" y="49923"/>
                    </a:cubicBezTo>
                    <a:cubicBezTo>
                      <a:pt x="0" y="77451"/>
                      <a:pt x="22395" y="99845"/>
                      <a:pt x="49923" y="99845"/>
                    </a:cubicBezTo>
                    <a:cubicBezTo>
                      <a:pt x="77452" y="99845"/>
                      <a:pt x="99847" y="77451"/>
                      <a:pt x="99847" y="49923"/>
                    </a:cubicBezTo>
                    <a:cubicBezTo>
                      <a:pt x="99847" y="22395"/>
                      <a:pt x="77452" y="0"/>
                      <a:pt x="49923" y="0"/>
                    </a:cubicBezTo>
                    <a:close/>
                    <a:moveTo>
                      <a:pt x="49923" y="82653"/>
                    </a:moveTo>
                    <a:cubicBezTo>
                      <a:pt x="31875" y="82653"/>
                      <a:pt x="17190" y="67971"/>
                      <a:pt x="17190" y="49922"/>
                    </a:cubicBezTo>
                    <a:cubicBezTo>
                      <a:pt x="17190" y="31873"/>
                      <a:pt x="31874" y="17189"/>
                      <a:pt x="49923" y="17189"/>
                    </a:cubicBezTo>
                    <a:cubicBezTo>
                      <a:pt x="67973" y="17189"/>
                      <a:pt x="82657" y="31873"/>
                      <a:pt x="82657" y="49922"/>
                    </a:cubicBezTo>
                    <a:cubicBezTo>
                      <a:pt x="82657" y="67971"/>
                      <a:pt x="67972" y="82653"/>
                      <a:pt x="49923" y="82653"/>
                    </a:cubicBez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7770CCC7-F398-4AF3-AF14-C67614F38069}"/>
                  </a:ext>
                </a:extLst>
              </p:cNvPr>
              <p:cNvSpPr/>
              <p:nvPr/>
            </p:nvSpPr>
            <p:spPr>
              <a:xfrm>
                <a:off x="10626756" y="6407774"/>
                <a:ext cx="25212" cy="25212"/>
              </a:xfrm>
              <a:custGeom>
                <a:avLst/>
                <a:gdLst>
                  <a:gd name="connsiteX0" fmla="*/ 12606 w 25212"/>
                  <a:gd name="connsiteY0" fmla="*/ 0 h 25212"/>
                  <a:gd name="connsiteX1" fmla="*/ 3702 w 25212"/>
                  <a:gd name="connsiteY1" fmla="*/ 3690 h 25212"/>
                  <a:gd name="connsiteX2" fmla="*/ 0 w 25212"/>
                  <a:gd name="connsiteY2" fmla="*/ 12606 h 25212"/>
                  <a:gd name="connsiteX3" fmla="*/ 3702 w 25212"/>
                  <a:gd name="connsiteY3" fmla="*/ 21522 h 25212"/>
                  <a:gd name="connsiteX4" fmla="*/ 12606 w 25212"/>
                  <a:gd name="connsiteY4" fmla="*/ 25212 h 25212"/>
                  <a:gd name="connsiteX5" fmla="*/ 21522 w 25212"/>
                  <a:gd name="connsiteY5" fmla="*/ 21522 h 25212"/>
                  <a:gd name="connsiteX6" fmla="*/ 25212 w 25212"/>
                  <a:gd name="connsiteY6" fmla="*/ 12606 h 25212"/>
                  <a:gd name="connsiteX7" fmla="*/ 21522 w 25212"/>
                  <a:gd name="connsiteY7" fmla="*/ 3690 h 25212"/>
                  <a:gd name="connsiteX8" fmla="*/ 12606 w 25212"/>
                  <a:gd name="connsiteY8" fmla="*/ 0 h 25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12" h="25212">
                    <a:moveTo>
                      <a:pt x="12606" y="0"/>
                    </a:moveTo>
                    <a:cubicBezTo>
                      <a:pt x="9294" y="0"/>
                      <a:pt x="6041" y="1341"/>
                      <a:pt x="3702" y="3690"/>
                    </a:cubicBezTo>
                    <a:cubicBezTo>
                      <a:pt x="1351" y="6028"/>
                      <a:pt x="0" y="9283"/>
                      <a:pt x="0" y="12606"/>
                    </a:cubicBezTo>
                    <a:cubicBezTo>
                      <a:pt x="0" y="15919"/>
                      <a:pt x="1352" y="19173"/>
                      <a:pt x="3702" y="21522"/>
                    </a:cubicBezTo>
                    <a:cubicBezTo>
                      <a:pt x="6039" y="23860"/>
                      <a:pt x="9294" y="25212"/>
                      <a:pt x="12606" y="25212"/>
                    </a:cubicBezTo>
                    <a:cubicBezTo>
                      <a:pt x="15929" y="25212"/>
                      <a:pt x="19173" y="23860"/>
                      <a:pt x="21522" y="21522"/>
                    </a:cubicBezTo>
                    <a:cubicBezTo>
                      <a:pt x="23871" y="19173"/>
                      <a:pt x="25212" y="15918"/>
                      <a:pt x="25212" y="12606"/>
                    </a:cubicBezTo>
                    <a:cubicBezTo>
                      <a:pt x="25212" y="9283"/>
                      <a:pt x="23871" y="6028"/>
                      <a:pt x="21522" y="3690"/>
                    </a:cubicBezTo>
                    <a:cubicBezTo>
                      <a:pt x="19184" y="1341"/>
                      <a:pt x="15929" y="0"/>
                      <a:pt x="12606" y="0"/>
                    </a:cubicBez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20" name="Graphique 2">
            <a:extLst>
              <a:ext uri="{FF2B5EF4-FFF2-40B4-BE49-F238E27FC236}">
                <a16:creationId xmlns:a16="http://schemas.microsoft.com/office/drawing/2014/main" id="{9401FED0-1A6E-4FFD-B77B-FE371F0B5CCD}"/>
              </a:ext>
            </a:extLst>
          </p:cNvPr>
          <p:cNvGrpSpPr/>
          <p:nvPr/>
        </p:nvGrpSpPr>
        <p:grpSpPr>
          <a:xfrm>
            <a:off x="10876929" y="6364958"/>
            <a:ext cx="193675" cy="193675"/>
            <a:chOff x="10734728" y="6375399"/>
            <a:chExt cx="193675" cy="193675"/>
          </a:xfrm>
          <a:solidFill>
            <a:schemeClr val="accent1"/>
          </a:solidFill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3A6A225C-B175-4F86-9F2D-FCDC92450AD0}"/>
                </a:ext>
              </a:extLst>
            </p:cNvPr>
            <p:cNvSpPr/>
            <p:nvPr/>
          </p:nvSpPr>
          <p:spPr>
            <a:xfrm>
              <a:off x="10734728" y="6375801"/>
              <a:ext cx="193279" cy="192474"/>
            </a:xfrm>
            <a:custGeom>
              <a:avLst/>
              <a:gdLst>
                <a:gd name="connsiteX0" fmla="*/ 96640 w 193279"/>
                <a:gd name="connsiteY0" fmla="*/ 0 h 192474"/>
                <a:gd name="connsiteX1" fmla="*/ 0 w 193279"/>
                <a:gd name="connsiteY1" fmla="*/ 96640 h 192474"/>
                <a:gd name="connsiteX2" fmla="*/ 80523 w 193279"/>
                <a:gd name="connsiteY2" fmla="*/ 191829 h 192474"/>
                <a:gd name="connsiteX3" fmla="*/ 80523 w 193279"/>
                <a:gd name="connsiteY3" fmla="*/ 116802 h 192474"/>
                <a:gd name="connsiteX4" fmla="*/ 57210 w 193279"/>
                <a:gd name="connsiteY4" fmla="*/ 116802 h 192474"/>
                <a:gd name="connsiteX5" fmla="*/ 57210 w 193279"/>
                <a:gd name="connsiteY5" fmla="*/ 89803 h 192474"/>
                <a:gd name="connsiteX6" fmla="*/ 80523 w 193279"/>
                <a:gd name="connsiteY6" fmla="*/ 89803 h 192474"/>
                <a:gd name="connsiteX7" fmla="*/ 80523 w 193279"/>
                <a:gd name="connsiteY7" fmla="*/ 69895 h 192474"/>
                <a:gd name="connsiteX8" fmla="*/ 115240 w 193279"/>
                <a:gd name="connsiteY8" fmla="*/ 34208 h 192474"/>
                <a:gd name="connsiteX9" fmla="*/ 136056 w 193279"/>
                <a:gd name="connsiteY9" fmla="*/ 35267 h 192474"/>
                <a:gd name="connsiteX10" fmla="*/ 136056 w 193279"/>
                <a:gd name="connsiteY10" fmla="*/ 59412 h 192474"/>
                <a:gd name="connsiteX11" fmla="*/ 121762 w 193279"/>
                <a:gd name="connsiteY11" fmla="*/ 59419 h 192474"/>
                <a:gd name="connsiteX12" fmla="*/ 108396 w 193279"/>
                <a:gd name="connsiteY12" fmla="*/ 72558 h 192474"/>
                <a:gd name="connsiteX13" fmla="*/ 108396 w 193279"/>
                <a:gd name="connsiteY13" fmla="*/ 89789 h 192474"/>
                <a:gd name="connsiteX14" fmla="*/ 135133 w 193279"/>
                <a:gd name="connsiteY14" fmla="*/ 89789 h 192474"/>
                <a:gd name="connsiteX15" fmla="*/ 131646 w 193279"/>
                <a:gd name="connsiteY15" fmla="*/ 116788 h 192474"/>
                <a:gd name="connsiteX16" fmla="*/ 108396 w 193279"/>
                <a:gd name="connsiteY16" fmla="*/ 116788 h 192474"/>
                <a:gd name="connsiteX17" fmla="*/ 108396 w 193279"/>
                <a:gd name="connsiteY17" fmla="*/ 192475 h 192474"/>
                <a:gd name="connsiteX18" fmla="*/ 193280 w 193279"/>
                <a:gd name="connsiteY18" fmla="*/ 96613 h 192474"/>
                <a:gd name="connsiteX19" fmla="*/ 96640 w 193279"/>
                <a:gd name="connsiteY19" fmla="*/ 0 h 19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3279" h="192474">
                  <a:moveTo>
                    <a:pt x="96640" y="0"/>
                  </a:moveTo>
                  <a:cubicBezTo>
                    <a:pt x="43268" y="0"/>
                    <a:pt x="0" y="43268"/>
                    <a:pt x="0" y="96640"/>
                  </a:cubicBezTo>
                  <a:cubicBezTo>
                    <a:pt x="0" y="144509"/>
                    <a:pt x="34841" y="184153"/>
                    <a:pt x="80523" y="191829"/>
                  </a:cubicBezTo>
                  <a:lnTo>
                    <a:pt x="80523" y="116802"/>
                  </a:lnTo>
                  <a:lnTo>
                    <a:pt x="57210" y="116802"/>
                  </a:lnTo>
                  <a:lnTo>
                    <a:pt x="57210" y="89803"/>
                  </a:lnTo>
                  <a:lnTo>
                    <a:pt x="80523" y="89803"/>
                  </a:lnTo>
                  <a:lnTo>
                    <a:pt x="80523" y="69895"/>
                  </a:lnTo>
                  <a:cubicBezTo>
                    <a:pt x="80523" y="46796"/>
                    <a:pt x="94631" y="34208"/>
                    <a:pt x="115240" y="34208"/>
                  </a:cubicBezTo>
                  <a:cubicBezTo>
                    <a:pt x="125111" y="34208"/>
                    <a:pt x="133593" y="34943"/>
                    <a:pt x="136056" y="35267"/>
                  </a:cubicBezTo>
                  <a:lnTo>
                    <a:pt x="136056" y="59412"/>
                  </a:lnTo>
                  <a:lnTo>
                    <a:pt x="121762" y="59419"/>
                  </a:lnTo>
                  <a:cubicBezTo>
                    <a:pt x="110556" y="59419"/>
                    <a:pt x="108396" y="64743"/>
                    <a:pt x="108396" y="72558"/>
                  </a:cubicBezTo>
                  <a:lnTo>
                    <a:pt x="108396" y="89789"/>
                  </a:lnTo>
                  <a:lnTo>
                    <a:pt x="135133" y="89789"/>
                  </a:lnTo>
                  <a:lnTo>
                    <a:pt x="131646" y="116788"/>
                  </a:lnTo>
                  <a:lnTo>
                    <a:pt x="108396" y="116788"/>
                  </a:lnTo>
                  <a:lnTo>
                    <a:pt x="108396" y="192475"/>
                  </a:lnTo>
                  <a:cubicBezTo>
                    <a:pt x="156210" y="186655"/>
                    <a:pt x="193280" y="146002"/>
                    <a:pt x="193280" y="96613"/>
                  </a:cubicBezTo>
                  <a:cubicBezTo>
                    <a:pt x="193280" y="43268"/>
                    <a:pt x="150012" y="0"/>
                    <a:pt x="96640" y="0"/>
                  </a:cubicBezTo>
                  <a:close/>
                </a:path>
              </a:pathLst>
            </a:custGeom>
            <a:grpFill/>
            <a:ln w="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2" name="Graphique 5">
            <a:extLst>
              <a:ext uri="{FF2B5EF4-FFF2-40B4-BE49-F238E27FC236}">
                <a16:creationId xmlns:a16="http://schemas.microsoft.com/office/drawing/2014/main" id="{049CBD90-75C7-47ED-B496-8C528DE04E0A}"/>
              </a:ext>
            </a:extLst>
          </p:cNvPr>
          <p:cNvGrpSpPr/>
          <p:nvPr/>
        </p:nvGrpSpPr>
        <p:grpSpPr>
          <a:xfrm>
            <a:off x="11280319" y="6364959"/>
            <a:ext cx="193673" cy="193673"/>
            <a:chOff x="11169267" y="6375401"/>
            <a:chExt cx="193673" cy="193673"/>
          </a:xfrm>
          <a:solidFill>
            <a:schemeClr val="accent1"/>
          </a:solidFill>
        </p:grpSpPr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CB030C3D-33EC-4F77-8122-0EF89340D59F}"/>
                </a:ext>
              </a:extLst>
            </p:cNvPr>
            <p:cNvSpPr/>
            <p:nvPr/>
          </p:nvSpPr>
          <p:spPr>
            <a:xfrm>
              <a:off x="11169267" y="6375401"/>
              <a:ext cx="193673" cy="193673"/>
            </a:xfrm>
            <a:custGeom>
              <a:avLst/>
              <a:gdLst>
                <a:gd name="connsiteX0" fmla="*/ 96837 w 193673"/>
                <a:gd name="connsiteY0" fmla="*/ 0 h 193673"/>
                <a:gd name="connsiteX1" fmla="*/ 0 w 193673"/>
                <a:gd name="connsiteY1" fmla="*/ 96837 h 193673"/>
                <a:gd name="connsiteX2" fmla="*/ 96837 w 193673"/>
                <a:gd name="connsiteY2" fmla="*/ 193673 h 193673"/>
                <a:gd name="connsiteX3" fmla="*/ 193673 w 193673"/>
                <a:gd name="connsiteY3" fmla="*/ 96837 h 193673"/>
                <a:gd name="connsiteX4" fmla="*/ 96837 w 193673"/>
                <a:gd name="connsiteY4" fmla="*/ 0 h 193673"/>
                <a:gd name="connsiteX5" fmla="*/ 61104 w 193673"/>
                <a:gd name="connsiteY5" fmla="*/ 125324 h 193673"/>
                <a:gd name="connsiteX6" fmla="*/ 32617 w 193673"/>
                <a:gd name="connsiteY6" fmla="*/ 96831 h 193673"/>
                <a:gd name="connsiteX7" fmla="*/ 61104 w 193673"/>
                <a:gd name="connsiteY7" fmla="*/ 68349 h 193673"/>
                <a:gd name="connsiteX8" fmla="*/ 89591 w 193673"/>
                <a:gd name="connsiteY8" fmla="*/ 96831 h 193673"/>
                <a:gd name="connsiteX9" fmla="*/ 61104 w 193673"/>
                <a:gd name="connsiteY9" fmla="*/ 125324 h 193673"/>
                <a:gd name="connsiteX10" fmla="*/ 132569 w 193673"/>
                <a:gd name="connsiteY10" fmla="*/ 125324 h 193673"/>
                <a:gd name="connsiteX11" fmla="*/ 104088 w 193673"/>
                <a:gd name="connsiteY11" fmla="*/ 96831 h 193673"/>
                <a:gd name="connsiteX12" fmla="*/ 132569 w 193673"/>
                <a:gd name="connsiteY12" fmla="*/ 68349 h 193673"/>
                <a:gd name="connsiteX13" fmla="*/ 161051 w 193673"/>
                <a:gd name="connsiteY13" fmla="*/ 96831 h 193673"/>
                <a:gd name="connsiteX14" fmla="*/ 132569 w 193673"/>
                <a:gd name="connsiteY14" fmla="*/ 125324 h 19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673" h="193673">
                  <a:moveTo>
                    <a:pt x="96837" y="0"/>
                  </a:moveTo>
                  <a:cubicBezTo>
                    <a:pt x="43354" y="0"/>
                    <a:pt x="0" y="43349"/>
                    <a:pt x="0" y="96837"/>
                  </a:cubicBezTo>
                  <a:cubicBezTo>
                    <a:pt x="0" y="150330"/>
                    <a:pt x="43354" y="193673"/>
                    <a:pt x="96837" y="193673"/>
                  </a:cubicBezTo>
                  <a:cubicBezTo>
                    <a:pt x="150319" y="193673"/>
                    <a:pt x="193673" y="150330"/>
                    <a:pt x="193673" y="96837"/>
                  </a:cubicBezTo>
                  <a:cubicBezTo>
                    <a:pt x="193673" y="43349"/>
                    <a:pt x="150319" y="0"/>
                    <a:pt x="96837" y="0"/>
                  </a:cubicBezTo>
                  <a:close/>
                  <a:moveTo>
                    <a:pt x="61104" y="125324"/>
                  </a:moveTo>
                  <a:cubicBezTo>
                    <a:pt x="45371" y="125324"/>
                    <a:pt x="32617" y="112558"/>
                    <a:pt x="32617" y="96831"/>
                  </a:cubicBezTo>
                  <a:cubicBezTo>
                    <a:pt x="32617" y="81098"/>
                    <a:pt x="45371" y="68349"/>
                    <a:pt x="61104" y="68349"/>
                  </a:cubicBezTo>
                  <a:cubicBezTo>
                    <a:pt x="76831" y="68349"/>
                    <a:pt x="89591" y="81098"/>
                    <a:pt x="89591" y="96831"/>
                  </a:cubicBezTo>
                  <a:cubicBezTo>
                    <a:pt x="89591" y="112558"/>
                    <a:pt x="76831" y="125324"/>
                    <a:pt x="61104" y="125324"/>
                  </a:cubicBezTo>
                  <a:close/>
                  <a:moveTo>
                    <a:pt x="132569" y="125324"/>
                  </a:moveTo>
                  <a:cubicBezTo>
                    <a:pt x="116836" y="125324"/>
                    <a:pt x="104088" y="112558"/>
                    <a:pt x="104088" y="96831"/>
                  </a:cubicBezTo>
                  <a:cubicBezTo>
                    <a:pt x="104088" y="81098"/>
                    <a:pt x="116836" y="68349"/>
                    <a:pt x="132569" y="68349"/>
                  </a:cubicBezTo>
                  <a:cubicBezTo>
                    <a:pt x="148302" y="68349"/>
                    <a:pt x="161051" y="81098"/>
                    <a:pt x="161051" y="96831"/>
                  </a:cubicBezTo>
                  <a:cubicBezTo>
                    <a:pt x="161051" y="112558"/>
                    <a:pt x="148302" y="125324"/>
                    <a:pt x="132569" y="125324"/>
                  </a:cubicBezTo>
                  <a:close/>
                </a:path>
              </a:pathLst>
            </a:custGeom>
            <a:grpFill/>
            <a:ln w="5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4" name="Graphique 9">
            <a:extLst>
              <a:ext uri="{FF2B5EF4-FFF2-40B4-BE49-F238E27FC236}">
                <a16:creationId xmlns:a16="http://schemas.microsoft.com/office/drawing/2014/main" id="{23536F57-EC62-42E4-A6A4-23561A434EBD}"/>
              </a:ext>
            </a:extLst>
          </p:cNvPr>
          <p:cNvGrpSpPr/>
          <p:nvPr/>
        </p:nvGrpSpPr>
        <p:grpSpPr>
          <a:xfrm>
            <a:off x="11683708" y="6364958"/>
            <a:ext cx="193674" cy="193674"/>
            <a:chOff x="11700641" y="6375400"/>
            <a:chExt cx="193674" cy="193674"/>
          </a:xfrm>
          <a:solidFill>
            <a:schemeClr val="accent1"/>
          </a:solidFill>
        </p:grpSpPr>
        <p:grpSp>
          <p:nvGrpSpPr>
            <p:cNvPr id="25" name="Graphique 9">
              <a:extLst>
                <a:ext uri="{FF2B5EF4-FFF2-40B4-BE49-F238E27FC236}">
                  <a16:creationId xmlns:a16="http://schemas.microsoft.com/office/drawing/2014/main" id="{23536F57-EC62-42E4-A6A4-23561A434EBD}"/>
                </a:ext>
              </a:extLst>
            </p:cNvPr>
            <p:cNvGrpSpPr/>
            <p:nvPr/>
          </p:nvGrpSpPr>
          <p:grpSpPr>
            <a:xfrm>
              <a:off x="11717377" y="6375400"/>
              <a:ext cx="160058" cy="193533"/>
              <a:chOff x="11717377" y="6375400"/>
              <a:chExt cx="160058" cy="193533"/>
            </a:xfrm>
            <a:grpFill/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5AE801-BA57-494F-AE9A-A5FDC1460DFB}"/>
                  </a:ext>
                </a:extLst>
              </p:cNvPr>
              <p:cNvSpPr/>
              <p:nvPr/>
            </p:nvSpPr>
            <p:spPr>
              <a:xfrm>
                <a:off x="11717377" y="6457479"/>
                <a:ext cx="160058" cy="111454"/>
              </a:xfrm>
              <a:custGeom>
                <a:avLst/>
                <a:gdLst>
                  <a:gd name="connsiteX0" fmla="*/ 157250 w 160058"/>
                  <a:gd name="connsiteY0" fmla="*/ 17926 h 111454"/>
                  <a:gd name="connsiteX1" fmla="*/ 151040 w 160058"/>
                  <a:gd name="connsiteY1" fmla="*/ 7235 h 111454"/>
                  <a:gd name="connsiteX2" fmla="*/ 139968 w 160058"/>
                  <a:gd name="connsiteY2" fmla="*/ 2159 h 111454"/>
                  <a:gd name="connsiteX3" fmla="*/ 80029 w 160058"/>
                  <a:gd name="connsiteY3" fmla="*/ 0 h 111454"/>
                  <a:gd name="connsiteX4" fmla="*/ 20197 w 160058"/>
                  <a:gd name="connsiteY4" fmla="*/ 2159 h 111454"/>
                  <a:gd name="connsiteX5" fmla="*/ 9073 w 160058"/>
                  <a:gd name="connsiteY5" fmla="*/ 7235 h 111454"/>
                  <a:gd name="connsiteX6" fmla="*/ 2808 w 160058"/>
                  <a:gd name="connsiteY6" fmla="*/ 17926 h 111454"/>
                  <a:gd name="connsiteX7" fmla="*/ 0 w 160058"/>
                  <a:gd name="connsiteY7" fmla="*/ 55727 h 111454"/>
                  <a:gd name="connsiteX8" fmla="*/ 2808 w 160058"/>
                  <a:gd name="connsiteY8" fmla="*/ 93528 h 111454"/>
                  <a:gd name="connsiteX9" fmla="*/ 9019 w 160058"/>
                  <a:gd name="connsiteY9" fmla="*/ 104218 h 111454"/>
                  <a:gd name="connsiteX10" fmla="*/ 20089 w 160058"/>
                  <a:gd name="connsiteY10" fmla="*/ 109186 h 111454"/>
                  <a:gd name="connsiteX11" fmla="*/ 80030 w 160058"/>
                  <a:gd name="connsiteY11" fmla="*/ 111454 h 111454"/>
                  <a:gd name="connsiteX12" fmla="*/ 139968 w 160058"/>
                  <a:gd name="connsiteY12" fmla="*/ 109186 h 111454"/>
                  <a:gd name="connsiteX13" fmla="*/ 150985 w 160058"/>
                  <a:gd name="connsiteY13" fmla="*/ 104218 h 111454"/>
                  <a:gd name="connsiteX14" fmla="*/ 157249 w 160058"/>
                  <a:gd name="connsiteY14" fmla="*/ 93528 h 111454"/>
                  <a:gd name="connsiteX15" fmla="*/ 160058 w 160058"/>
                  <a:gd name="connsiteY15" fmla="*/ 55727 h 111454"/>
                  <a:gd name="connsiteX16" fmla="*/ 157250 w 160058"/>
                  <a:gd name="connsiteY16" fmla="*/ 17926 h 111454"/>
                  <a:gd name="connsiteX17" fmla="*/ 45687 w 160058"/>
                  <a:gd name="connsiteY17" fmla="*/ 28836 h 111454"/>
                  <a:gd name="connsiteX18" fmla="*/ 34132 w 160058"/>
                  <a:gd name="connsiteY18" fmla="*/ 28836 h 111454"/>
                  <a:gd name="connsiteX19" fmla="*/ 34132 w 160058"/>
                  <a:gd name="connsiteY19" fmla="*/ 90286 h 111454"/>
                  <a:gd name="connsiteX20" fmla="*/ 23332 w 160058"/>
                  <a:gd name="connsiteY20" fmla="*/ 90286 h 111454"/>
                  <a:gd name="connsiteX21" fmla="*/ 23332 w 160058"/>
                  <a:gd name="connsiteY21" fmla="*/ 28836 h 111454"/>
                  <a:gd name="connsiteX22" fmla="*/ 11992 w 160058"/>
                  <a:gd name="connsiteY22" fmla="*/ 28836 h 111454"/>
                  <a:gd name="connsiteX23" fmla="*/ 11992 w 160058"/>
                  <a:gd name="connsiteY23" fmla="*/ 18685 h 111454"/>
                  <a:gd name="connsiteX24" fmla="*/ 45688 w 160058"/>
                  <a:gd name="connsiteY24" fmla="*/ 18685 h 111454"/>
                  <a:gd name="connsiteX25" fmla="*/ 45688 w 160058"/>
                  <a:gd name="connsiteY25" fmla="*/ 28836 h 111454"/>
                  <a:gd name="connsiteX26" fmla="*/ 74846 w 160058"/>
                  <a:gd name="connsiteY26" fmla="*/ 90286 h 111454"/>
                  <a:gd name="connsiteX27" fmla="*/ 65234 w 160058"/>
                  <a:gd name="connsiteY27" fmla="*/ 90286 h 111454"/>
                  <a:gd name="connsiteX28" fmla="*/ 65234 w 160058"/>
                  <a:gd name="connsiteY28" fmla="*/ 84453 h 111454"/>
                  <a:gd name="connsiteX29" fmla="*/ 54217 w 160058"/>
                  <a:gd name="connsiteY29" fmla="*/ 91042 h 111454"/>
                  <a:gd name="connsiteX30" fmla="*/ 47955 w 160058"/>
                  <a:gd name="connsiteY30" fmla="*/ 87046 h 111454"/>
                  <a:gd name="connsiteX31" fmla="*/ 47090 w 160058"/>
                  <a:gd name="connsiteY31" fmla="*/ 79161 h 111454"/>
                  <a:gd name="connsiteX32" fmla="*/ 47090 w 160058"/>
                  <a:gd name="connsiteY32" fmla="*/ 36935 h 111454"/>
                  <a:gd name="connsiteX33" fmla="*/ 56702 w 160058"/>
                  <a:gd name="connsiteY33" fmla="*/ 36935 h 111454"/>
                  <a:gd name="connsiteX34" fmla="*/ 56702 w 160058"/>
                  <a:gd name="connsiteY34" fmla="*/ 76246 h 111454"/>
                  <a:gd name="connsiteX35" fmla="*/ 56811 w 160058"/>
                  <a:gd name="connsiteY35" fmla="*/ 80026 h 111454"/>
                  <a:gd name="connsiteX36" fmla="*/ 59079 w 160058"/>
                  <a:gd name="connsiteY36" fmla="*/ 82294 h 111454"/>
                  <a:gd name="connsiteX37" fmla="*/ 65235 w 160058"/>
                  <a:gd name="connsiteY37" fmla="*/ 77758 h 111454"/>
                  <a:gd name="connsiteX38" fmla="*/ 65235 w 160058"/>
                  <a:gd name="connsiteY38" fmla="*/ 36935 h 111454"/>
                  <a:gd name="connsiteX39" fmla="*/ 74847 w 160058"/>
                  <a:gd name="connsiteY39" fmla="*/ 36935 h 111454"/>
                  <a:gd name="connsiteX40" fmla="*/ 74847 w 160058"/>
                  <a:gd name="connsiteY40" fmla="*/ 90286 h 111454"/>
                  <a:gd name="connsiteX41" fmla="*/ 111566 w 160058"/>
                  <a:gd name="connsiteY41" fmla="*/ 74302 h 111454"/>
                  <a:gd name="connsiteX42" fmla="*/ 110598 w 160058"/>
                  <a:gd name="connsiteY42" fmla="*/ 85104 h 111454"/>
                  <a:gd name="connsiteX43" fmla="*/ 102929 w 160058"/>
                  <a:gd name="connsiteY43" fmla="*/ 91042 h 111454"/>
                  <a:gd name="connsiteX44" fmla="*/ 92884 w 160058"/>
                  <a:gd name="connsiteY44" fmla="*/ 85104 h 111454"/>
                  <a:gd name="connsiteX45" fmla="*/ 92884 w 160058"/>
                  <a:gd name="connsiteY45" fmla="*/ 90287 h 111454"/>
                  <a:gd name="connsiteX46" fmla="*/ 83273 w 160058"/>
                  <a:gd name="connsiteY46" fmla="*/ 90287 h 111454"/>
                  <a:gd name="connsiteX47" fmla="*/ 83273 w 160058"/>
                  <a:gd name="connsiteY47" fmla="*/ 18685 h 111454"/>
                  <a:gd name="connsiteX48" fmla="*/ 92884 w 160058"/>
                  <a:gd name="connsiteY48" fmla="*/ 18685 h 111454"/>
                  <a:gd name="connsiteX49" fmla="*/ 92884 w 160058"/>
                  <a:gd name="connsiteY49" fmla="*/ 42120 h 111454"/>
                  <a:gd name="connsiteX50" fmla="*/ 102929 w 160058"/>
                  <a:gd name="connsiteY50" fmla="*/ 36290 h 111454"/>
                  <a:gd name="connsiteX51" fmla="*/ 110598 w 160058"/>
                  <a:gd name="connsiteY51" fmla="*/ 42338 h 111454"/>
                  <a:gd name="connsiteX52" fmla="*/ 111566 w 160058"/>
                  <a:gd name="connsiteY52" fmla="*/ 53029 h 111454"/>
                  <a:gd name="connsiteX53" fmla="*/ 111566 w 160058"/>
                  <a:gd name="connsiteY53" fmla="*/ 74302 h 111454"/>
                  <a:gd name="connsiteX54" fmla="*/ 148070 w 160058"/>
                  <a:gd name="connsiteY54" fmla="*/ 65447 h 111454"/>
                  <a:gd name="connsiteX55" fmla="*/ 128739 w 160058"/>
                  <a:gd name="connsiteY55" fmla="*/ 65447 h 111454"/>
                  <a:gd name="connsiteX56" fmla="*/ 128739 w 160058"/>
                  <a:gd name="connsiteY56" fmla="*/ 74843 h 111454"/>
                  <a:gd name="connsiteX57" fmla="*/ 133706 w 160058"/>
                  <a:gd name="connsiteY57" fmla="*/ 82294 h 111454"/>
                  <a:gd name="connsiteX58" fmla="*/ 138026 w 160058"/>
                  <a:gd name="connsiteY58" fmla="*/ 78405 h 111454"/>
                  <a:gd name="connsiteX59" fmla="*/ 138242 w 160058"/>
                  <a:gd name="connsiteY59" fmla="*/ 71819 h 111454"/>
                  <a:gd name="connsiteX60" fmla="*/ 148069 w 160058"/>
                  <a:gd name="connsiteY60" fmla="*/ 71819 h 111454"/>
                  <a:gd name="connsiteX61" fmla="*/ 148069 w 160058"/>
                  <a:gd name="connsiteY61" fmla="*/ 73222 h 111454"/>
                  <a:gd name="connsiteX62" fmla="*/ 147853 w 160058"/>
                  <a:gd name="connsiteY62" fmla="*/ 79487 h 111454"/>
                  <a:gd name="connsiteX63" fmla="*/ 145585 w 160058"/>
                  <a:gd name="connsiteY63" fmla="*/ 85318 h 111454"/>
                  <a:gd name="connsiteX64" fmla="*/ 133919 w 160058"/>
                  <a:gd name="connsiteY64" fmla="*/ 91042 h 111454"/>
                  <a:gd name="connsiteX65" fmla="*/ 122256 w 160058"/>
                  <a:gd name="connsiteY65" fmla="*/ 85535 h 111454"/>
                  <a:gd name="connsiteX66" fmla="*/ 119126 w 160058"/>
                  <a:gd name="connsiteY66" fmla="*/ 73007 h 111454"/>
                  <a:gd name="connsiteX67" fmla="*/ 119126 w 160058"/>
                  <a:gd name="connsiteY67" fmla="*/ 54322 h 111454"/>
                  <a:gd name="connsiteX68" fmla="*/ 122147 w 160058"/>
                  <a:gd name="connsiteY68" fmla="*/ 41794 h 111454"/>
                  <a:gd name="connsiteX69" fmla="*/ 133706 w 160058"/>
                  <a:gd name="connsiteY69" fmla="*/ 36287 h 111454"/>
                  <a:gd name="connsiteX70" fmla="*/ 145153 w 160058"/>
                  <a:gd name="connsiteY70" fmla="*/ 41794 h 111454"/>
                  <a:gd name="connsiteX71" fmla="*/ 148070 w 160058"/>
                  <a:gd name="connsiteY71" fmla="*/ 54322 h 111454"/>
                  <a:gd name="connsiteX72" fmla="*/ 148070 w 160058"/>
                  <a:gd name="connsiteY72" fmla="*/ 65447 h 111454"/>
                  <a:gd name="connsiteX73" fmla="*/ 148070 w 160058"/>
                  <a:gd name="connsiteY73" fmla="*/ 65447 h 11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60058" h="111454">
                    <a:moveTo>
                      <a:pt x="157250" y="17926"/>
                    </a:moveTo>
                    <a:cubicBezTo>
                      <a:pt x="156315" y="13677"/>
                      <a:pt x="154243" y="10114"/>
                      <a:pt x="151040" y="7235"/>
                    </a:cubicBezTo>
                    <a:cubicBezTo>
                      <a:pt x="147835" y="4356"/>
                      <a:pt x="144146" y="2663"/>
                      <a:pt x="139968" y="2159"/>
                    </a:cubicBezTo>
                    <a:cubicBezTo>
                      <a:pt x="126721" y="719"/>
                      <a:pt x="106742" y="0"/>
                      <a:pt x="80029" y="0"/>
                    </a:cubicBezTo>
                    <a:cubicBezTo>
                      <a:pt x="53316" y="0"/>
                      <a:pt x="33373" y="720"/>
                      <a:pt x="20197" y="2159"/>
                    </a:cubicBezTo>
                    <a:cubicBezTo>
                      <a:pt x="15950" y="2663"/>
                      <a:pt x="12242" y="4356"/>
                      <a:pt x="9073" y="7235"/>
                    </a:cubicBezTo>
                    <a:cubicBezTo>
                      <a:pt x="5904" y="10115"/>
                      <a:pt x="3816" y="13679"/>
                      <a:pt x="2808" y="17926"/>
                    </a:cubicBezTo>
                    <a:cubicBezTo>
                      <a:pt x="936" y="26280"/>
                      <a:pt x="0" y="38879"/>
                      <a:pt x="0" y="55727"/>
                    </a:cubicBezTo>
                    <a:cubicBezTo>
                      <a:pt x="0" y="72862"/>
                      <a:pt x="936" y="85463"/>
                      <a:pt x="2808" y="93528"/>
                    </a:cubicBezTo>
                    <a:cubicBezTo>
                      <a:pt x="3745" y="97774"/>
                      <a:pt x="5816" y="101340"/>
                      <a:pt x="9019" y="104218"/>
                    </a:cubicBezTo>
                    <a:cubicBezTo>
                      <a:pt x="12223" y="107098"/>
                      <a:pt x="15913" y="108754"/>
                      <a:pt x="20089" y="109186"/>
                    </a:cubicBezTo>
                    <a:cubicBezTo>
                      <a:pt x="33338" y="110698"/>
                      <a:pt x="53319" y="111454"/>
                      <a:pt x="80030" y="111454"/>
                    </a:cubicBezTo>
                    <a:cubicBezTo>
                      <a:pt x="106739" y="111454"/>
                      <a:pt x="126723" y="110698"/>
                      <a:pt x="139968" y="109186"/>
                    </a:cubicBezTo>
                    <a:cubicBezTo>
                      <a:pt x="144145" y="108754"/>
                      <a:pt x="147816" y="107098"/>
                      <a:pt x="150985" y="104218"/>
                    </a:cubicBezTo>
                    <a:cubicBezTo>
                      <a:pt x="154154" y="101340"/>
                      <a:pt x="156242" y="97774"/>
                      <a:pt x="157249" y="93528"/>
                    </a:cubicBezTo>
                    <a:cubicBezTo>
                      <a:pt x="159121" y="85174"/>
                      <a:pt x="160058" y="72575"/>
                      <a:pt x="160058" y="55727"/>
                    </a:cubicBezTo>
                    <a:cubicBezTo>
                      <a:pt x="160058" y="38591"/>
                      <a:pt x="159121" y="25991"/>
                      <a:pt x="157250" y="17926"/>
                    </a:cubicBezTo>
                    <a:close/>
                    <a:moveTo>
                      <a:pt x="45687" y="28836"/>
                    </a:moveTo>
                    <a:lnTo>
                      <a:pt x="34132" y="28836"/>
                    </a:lnTo>
                    <a:lnTo>
                      <a:pt x="34132" y="90286"/>
                    </a:lnTo>
                    <a:lnTo>
                      <a:pt x="23332" y="90286"/>
                    </a:lnTo>
                    <a:lnTo>
                      <a:pt x="23332" y="28836"/>
                    </a:lnTo>
                    <a:lnTo>
                      <a:pt x="11992" y="28836"/>
                    </a:lnTo>
                    <a:lnTo>
                      <a:pt x="11992" y="18685"/>
                    </a:lnTo>
                    <a:lnTo>
                      <a:pt x="45688" y="18685"/>
                    </a:lnTo>
                    <a:lnTo>
                      <a:pt x="45688" y="28836"/>
                    </a:lnTo>
                    <a:close/>
                    <a:moveTo>
                      <a:pt x="74846" y="90286"/>
                    </a:moveTo>
                    <a:lnTo>
                      <a:pt x="65234" y="90286"/>
                    </a:lnTo>
                    <a:lnTo>
                      <a:pt x="65234" y="84453"/>
                    </a:lnTo>
                    <a:cubicBezTo>
                      <a:pt x="61347" y="88846"/>
                      <a:pt x="57673" y="91042"/>
                      <a:pt x="54217" y="91042"/>
                    </a:cubicBezTo>
                    <a:cubicBezTo>
                      <a:pt x="50906" y="91042"/>
                      <a:pt x="48818" y="89709"/>
                      <a:pt x="47955" y="87046"/>
                    </a:cubicBezTo>
                    <a:cubicBezTo>
                      <a:pt x="47379" y="85318"/>
                      <a:pt x="47090" y="82689"/>
                      <a:pt x="47090" y="79161"/>
                    </a:cubicBezTo>
                    <a:lnTo>
                      <a:pt x="47090" y="36935"/>
                    </a:lnTo>
                    <a:lnTo>
                      <a:pt x="56702" y="36935"/>
                    </a:lnTo>
                    <a:lnTo>
                      <a:pt x="56702" y="76246"/>
                    </a:lnTo>
                    <a:cubicBezTo>
                      <a:pt x="56702" y="78549"/>
                      <a:pt x="56738" y="79810"/>
                      <a:pt x="56811" y="80026"/>
                    </a:cubicBezTo>
                    <a:cubicBezTo>
                      <a:pt x="57027" y="81538"/>
                      <a:pt x="57782" y="82294"/>
                      <a:pt x="59079" y="82294"/>
                    </a:cubicBezTo>
                    <a:cubicBezTo>
                      <a:pt x="61022" y="82294"/>
                      <a:pt x="63076" y="80782"/>
                      <a:pt x="65235" y="77758"/>
                    </a:cubicBezTo>
                    <a:lnTo>
                      <a:pt x="65235" y="36935"/>
                    </a:lnTo>
                    <a:lnTo>
                      <a:pt x="74847" y="36935"/>
                    </a:lnTo>
                    <a:lnTo>
                      <a:pt x="74847" y="90286"/>
                    </a:lnTo>
                    <a:close/>
                    <a:moveTo>
                      <a:pt x="111566" y="74302"/>
                    </a:moveTo>
                    <a:cubicBezTo>
                      <a:pt x="111566" y="79557"/>
                      <a:pt x="111243" y="83160"/>
                      <a:pt x="110598" y="85104"/>
                    </a:cubicBezTo>
                    <a:cubicBezTo>
                      <a:pt x="109371" y="89062"/>
                      <a:pt x="106817" y="91042"/>
                      <a:pt x="102929" y="91042"/>
                    </a:cubicBezTo>
                    <a:cubicBezTo>
                      <a:pt x="99473" y="91042"/>
                      <a:pt x="96125" y="89062"/>
                      <a:pt x="92884" y="85104"/>
                    </a:cubicBezTo>
                    <a:lnTo>
                      <a:pt x="92884" y="90287"/>
                    </a:lnTo>
                    <a:lnTo>
                      <a:pt x="83273" y="90287"/>
                    </a:lnTo>
                    <a:lnTo>
                      <a:pt x="83273" y="18685"/>
                    </a:lnTo>
                    <a:lnTo>
                      <a:pt x="92884" y="18685"/>
                    </a:lnTo>
                    <a:lnTo>
                      <a:pt x="92884" y="42120"/>
                    </a:lnTo>
                    <a:cubicBezTo>
                      <a:pt x="95981" y="38234"/>
                      <a:pt x="99328" y="36290"/>
                      <a:pt x="102929" y="36290"/>
                    </a:cubicBezTo>
                    <a:cubicBezTo>
                      <a:pt x="106817" y="36290"/>
                      <a:pt x="109371" y="38307"/>
                      <a:pt x="110598" y="42338"/>
                    </a:cubicBezTo>
                    <a:cubicBezTo>
                      <a:pt x="111242" y="44210"/>
                      <a:pt x="111566" y="47773"/>
                      <a:pt x="111566" y="53029"/>
                    </a:cubicBezTo>
                    <a:lnTo>
                      <a:pt x="111566" y="74302"/>
                    </a:lnTo>
                    <a:close/>
                    <a:moveTo>
                      <a:pt x="148070" y="65447"/>
                    </a:moveTo>
                    <a:lnTo>
                      <a:pt x="128739" y="65447"/>
                    </a:lnTo>
                    <a:lnTo>
                      <a:pt x="128739" y="74843"/>
                    </a:lnTo>
                    <a:cubicBezTo>
                      <a:pt x="128739" y="79811"/>
                      <a:pt x="130393" y="82294"/>
                      <a:pt x="133706" y="82294"/>
                    </a:cubicBezTo>
                    <a:cubicBezTo>
                      <a:pt x="136081" y="82294"/>
                      <a:pt x="137522" y="80999"/>
                      <a:pt x="138026" y="78405"/>
                    </a:cubicBezTo>
                    <a:cubicBezTo>
                      <a:pt x="138168" y="77686"/>
                      <a:pt x="138242" y="75490"/>
                      <a:pt x="138242" y="71819"/>
                    </a:cubicBezTo>
                    <a:lnTo>
                      <a:pt x="148069" y="71819"/>
                    </a:lnTo>
                    <a:lnTo>
                      <a:pt x="148069" y="73222"/>
                    </a:lnTo>
                    <a:cubicBezTo>
                      <a:pt x="148069" y="76751"/>
                      <a:pt x="147996" y="78838"/>
                      <a:pt x="147853" y="79487"/>
                    </a:cubicBezTo>
                    <a:cubicBezTo>
                      <a:pt x="147639" y="81429"/>
                      <a:pt x="146885" y="83373"/>
                      <a:pt x="145585" y="85318"/>
                    </a:cubicBezTo>
                    <a:cubicBezTo>
                      <a:pt x="142993" y="89134"/>
                      <a:pt x="139102" y="91042"/>
                      <a:pt x="133919" y="91042"/>
                    </a:cubicBezTo>
                    <a:cubicBezTo>
                      <a:pt x="128954" y="91042"/>
                      <a:pt x="125065" y="89205"/>
                      <a:pt x="122256" y="85535"/>
                    </a:cubicBezTo>
                    <a:cubicBezTo>
                      <a:pt x="120169" y="82871"/>
                      <a:pt x="119126" y="78695"/>
                      <a:pt x="119126" y="73007"/>
                    </a:cubicBezTo>
                    <a:lnTo>
                      <a:pt x="119126" y="54322"/>
                    </a:lnTo>
                    <a:cubicBezTo>
                      <a:pt x="119126" y="48634"/>
                      <a:pt x="120133" y="44458"/>
                      <a:pt x="122147" y="41794"/>
                    </a:cubicBezTo>
                    <a:cubicBezTo>
                      <a:pt x="124956" y="38123"/>
                      <a:pt x="128808" y="36287"/>
                      <a:pt x="133706" y="36287"/>
                    </a:cubicBezTo>
                    <a:cubicBezTo>
                      <a:pt x="138531" y="36287"/>
                      <a:pt x="142349" y="38123"/>
                      <a:pt x="145153" y="41794"/>
                    </a:cubicBezTo>
                    <a:cubicBezTo>
                      <a:pt x="147100" y="44458"/>
                      <a:pt x="148070" y="48634"/>
                      <a:pt x="148070" y="54322"/>
                    </a:cubicBezTo>
                    <a:lnTo>
                      <a:pt x="148070" y="65447"/>
                    </a:lnTo>
                    <a:lnTo>
                      <a:pt x="148070" y="65447"/>
                    </a:ln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17E9F6C-0389-4F69-87E8-1A7559C1F500}"/>
                  </a:ext>
                </a:extLst>
              </p:cNvPr>
              <p:cNvSpPr/>
              <p:nvPr/>
            </p:nvSpPr>
            <p:spPr>
              <a:xfrm>
                <a:off x="11810258" y="6502514"/>
                <a:ext cx="9073" cy="37258"/>
              </a:xfrm>
              <a:custGeom>
                <a:avLst/>
                <a:gdLst>
                  <a:gd name="connsiteX0" fmla="*/ 4860 w 9073"/>
                  <a:gd name="connsiteY0" fmla="*/ 0 h 37258"/>
                  <a:gd name="connsiteX1" fmla="*/ 0 w 9073"/>
                  <a:gd name="connsiteY1" fmla="*/ 2377 h 37258"/>
                  <a:gd name="connsiteX2" fmla="*/ 0 w 9073"/>
                  <a:gd name="connsiteY2" fmla="*/ 34883 h 37258"/>
                  <a:gd name="connsiteX3" fmla="*/ 4860 w 9073"/>
                  <a:gd name="connsiteY3" fmla="*/ 37258 h 37258"/>
                  <a:gd name="connsiteX4" fmla="*/ 9074 w 9073"/>
                  <a:gd name="connsiteY4" fmla="*/ 30022 h 37258"/>
                  <a:gd name="connsiteX5" fmla="*/ 9074 w 9073"/>
                  <a:gd name="connsiteY5" fmla="*/ 7236 h 37258"/>
                  <a:gd name="connsiteX6" fmla="*/ 4860 w 9073"/>
                  <a:gd name="connsiteY6" fmla="*/ 0 h 37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3" h="37258">
                    <a:moveTo>
                      <a:pt x="4860" y="0"/>
                    </a:moveTo>
                    <a:cubicBezTo>
                      <a:pt x="3203" y="0"/>
                      <a:pt x="1585" y="795"/>
                      <a:pt x="0" y="2377"/>
                    </a:cubicBezTo>
                    <a:lnTo>
                      <a:pt x="0" y="34883"/>
                    </a:lnTo>
                    <a:cubicBezTo>
                      <a:pt x="1584" y="36466"/>
                      <a:pt x="3203" y="37258"/>
                      <a:pt x="4860" y="37258"/>
                    </a:cubicBezTo>
                    <a:cubicBezTo>
                      <a:pt x="7666" y="37258"/>
                      <a:pt x="9074" y="34848"/>
                      <a:pt x="9074" y="30022"/>
                    </a:cubicBezTo>
                    <a:lnTo>
                      <a:pt x="9074" y="7236"/>
                    </a:lnTo>
                    <a:cubicBezTo>
                      <a:pt x="9073" y="2411"/>
                      <a:pt x="7669" y="0"/>
                      <a:pt x="4860" y="0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E10E328D-2CB6-4D7A-A1B0-8BC484E29D4A}"/>
                  </a:ext>
                </a:extLst>
              </p:cNvPr>
              <p:cNvSpPr/>
              <p:nvPr/>
            </p:nvSpPr>
            <p:spPr>
              <a:xfrm>
                <a:off x="11846116" y="6502514"/>
                <a:ext cx="9718" cy="12310"/>
              </a:xfrm>
              <a:custGeom>
                <a:avLst/>
                <a:gdLst>
                  <a:gd name="connsiteX0" fmla="*/ 4860 w 9718"/>
                  <a:gd name="connsiteY0" fmla="*/ 0 h 12310"/>
                  <a:gd name="connsiteX1" fmla="*/ 0 w 9718"/>
                  <a:gd name="connsiteY1" fmla="*/ 7342 h 12310"/>
                  <a:gd name="connsiteX2" fmla="*/ 0 w 9718"/>
                  <a:gd name="connsiteY2" fmla="*/ 12310 h 12310"/>
                  <a:gd name="connsiteX3" fmla="*/ 9719 w 9718"/>
                  <a:gd name="connsiteY3" fmla="*/ 12310 h 12310"/>
                  <a:gd name="connsiteX4" fmla="*/ 9719 w 9718"/>
                  <a:gd name="connsiteY4" fmla="*/ 7342 h 12310"/>
                  <a:gd name="connsiteX5" fmla="*/ 4860 w 9718"/>
                  <a:gd name="connsiteY5" fmla="*/ 0 h 1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18" h="12310">
                    <a:moveTo>
                      <a:pt x="4860" y="0"/>
                    </a:moveTo>
                    <a:cubicBezTo>
                      <a:pt x="1620" y="0"/>
                      <a:pt x="0" y="2449"/>
                      <a:pt x="0" y="7342"/>
                    </a:cubicBezTo>
                    <a:lnTo>
                      <a:pt x="0" y="12310"/>
                    </a:lnTo>
                    <a:lnTo>
                      <a:pt x="9719" y="12310"/>
                    </a:lnTo>
                    <a:lnTo>
                      <a:pt x="9719" y="7342"/>
                    </a:lnTo>
                    <a:cubicBezTo>
                      <a:pt x="9719" y="2447"/>
                      <a:pt x="8098" y="0"/>
                      <a:pt x="4860" y="0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5DCD05D9-95BE-4743-8821-9BB14D53FF48}"/>
                  </a:ext>
                </a:extLst>
              </p:cNvPr>
              <p:cNvSpPr/>
              <p:nvPr/>
            </p:nvSpPr>
            <p:spPr>
              <a:xfrm>
                <a:off x="11743195" y="6375400"/>
                <a:ext cx="37473" cy="72359"/>
              </a:xfrm>
              <a:custGeom>
                <a:avLst/>
                <a:gdLst>
                  <a:gd name="connsiteX0" fmla="*/ 13609 w 37473"/>
                  <a:gd name="connsiteY0" fmla="*/ 43091 h 72359"/>
                  <a:gd name="connsiteX1" fmla="*/ 13609 w 37473"/>
                  <a:gd name="connsiteY1" fmla="*/ 72360 h 72359"/>
                  <a:gd name="connsiteX2" fmla="*/ 24408 w 37473"/>
                  <a:gd name="connsiteY2" fmla="*/ 72360 h 72359"/>
                  <a:gd name="connsiteX3" fmla="*/ 24408 w 37473"/>
                  <a:gd name="connsiteY3" fmla="*/ 43091 h 72359"/>
                  <a:gd name="connsiteX4" fmla="*/ 37474 w 37473"/>
                  <a:gd name="connsiteY4" fmla="*/ 0 h 72359"/>
                  <a:gd name="connsiteX5" fmla="*/ 26458 w 37473"/>
                  <a:gd name="connsiteY5" fmla="*/ 0 h 72359"/>
                  <a:gd name="connsiteX6" fmla="*/ 19116 w 37473"/>
                  <a:gd name="connsiteY6" fmla="*/ 28404 h 72359"/>
                  <a:gd name="connsiteX7" fmla="*/ 11447 w 37473"/>
                  <a:gd name="connsiteY7" fmla="*/ 0 h 72359"/>
                  <a:gd name="connsiteX8" fmla="*/ 0 w 37473"/>
                  <a:gd name="connsiteY8" fmla="*/ 0 h 72359"/>
                  <a:gd name="connsiteX9" fmla="*/ 7020 w 37473"/>
                  <a:gd name="connsiteY9" fmla="*/ 20196 h 72359"/>
                  <a:gd name="connsiteX10" fmla="*/ 13609 w 37473"/>
                  <a:gd name="connsiteY10" fmla="*/ 43091 h 7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473" h="72359">
                    <a:moveTo>
                      <a:pt x="13609" y="43091"/>
                    </a:moveTo>
                    <a:lnTo>
                      <a:pt x="13609" y="72360"/>
                    </a:lnTo>
                    <a:lnTo>
                      <a:pt x="24408" y="72360"/>
                    </a:lnTo>
                    <a:lnTo>
                      <a:pt x="24408" y="43091"/>
                    </a:lnTo>
                    <a:lnTo>
                      <a:pt x="37474" y="0"/>
                    </a:lnTo>
                    <a:lnTo>
                      <a:pt x="26458" y="0"/>
                    </a:lnTo>
                    <a:lnTo>
                      <a:pt x="19116" y="28404"/>
                    </a:lnTo>
                    <a:lnTo>
                      <a:pt x="11447" y="0"/>
                    </a:lnTo>
                    <a:lnTo>
                      <a:pt x="0" y="0"/>
                    </a:lnTo>
                    <a:cubicBezTo>
                      <a:pt x="2016" y="6049"/>
                      <a:pt x="4356" y="12780"/>
                      <a:pt x="7020" y="20196"/>
                    </a:cubicBezTo>
                    <a:cubicBezTo>
                      <a:pt x="10405" y="30131"/>
                      <a:pt x="12599" y="37765"/>
                      <a:pt x="13609" y="43091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C55961F2-FEB0-4CDE-9CB1-0AAFF17E1F1B}"/>
                  </a:ext>
                </a:extLst>
              </p:cNvPr>
              <p:cNvSpPr/>
              <p:nvPr/>
            </p:nvSpPr>
            <p:spPr>
              <a:xfrm>
                <a:off x="11780776" y="6393219"/>
                <a:ext cx="28834" cy="55296"/>
              </a:xfrm>
              <a:custGeom>
                <a:avLst/>
                <a:gdLst>
                  <a:gd name="connsiteX0" fmla="*/ 14364 w 28834"/>
                  <a:gd name="connsiteY0" fmla="*/ 55297 h 55296"/>
                  <a:gd name="connsiteX1" fmla="*/ 25811 w 28834"/>
                  <a:gd name="connsiteY1" fmla="*/ 49789 h 55296"/>
                  <a:gd name="connsiteX2" fmla="*/ 28835 w 28834"/>
                  <a:gd name="connsiteY2" fmla="*/ 37045 h 55296"/>
                  <a:gd name="connsiteX3" fmla="*/ 28835 w 28834"/>
                  <a:gd name="connsiteY3" fmla="*/ 18144 h 55296"/>
                  <a:gd name="connsiteX4" fmla="*/ 25811 w 28834"/>
                  <a:gd name="connsiteY4" fmla="*/ 5508 h 55296"/>
                  <a:gd name="connsiteX5" fmla="*/ 14364 w 28834"/>
                  <a:gd name="connsiteY5" fmla="*/ 0 h 55296"/>
                  <a:gd name="connsiteX6" fmla="*/ 3023 w 28834"/>
                  <a:gd name="connsiteY6" fmla="*/ 5508 h 55296"/>
                  <a:gd name="connsiteX7" fmla="*/ 0 w 28834"/>
                  <a:gd name="connsiteY7" fmla="*/ 18144 h 55296"/>
                  <a:gd name="connsiteX8" fmla="*/ 0 w 28834"/>
                  <a:gd name="connsiteY8" fmla="*/ 37045 h 55296"/>
                  <a:gd name="connsiteX9" fmla="*/ 3023 w 28834"/>
                  <a:gd name="connsiteY9" fmla="*/ 49788 h 55296"/>
                  <a:gd name="connsiteX10" fmla="*/ 14364 w 28834"/>
                  <a:gd name="connsiteY10" fmla="*/ 55297 h 55296"/>
                  <a:gd name="connsiteX11" fmla="*/ 9719 w 28834"/>
                  <a:gd name="connsiteY11" fmla="*/ 16200 h 55296"/>
                  <a:gd name="connsiteX12" fmla="*/ 14364 w 28834"/>
                  <a:gd name="connsiteY12" fmla="*/ 8748 h 55296"/>
                  <a:gd name="connsiteX13" fmla="*/ 19007 w 28834"/>
                  <a:gd name="connsiteY13" fmla="*/ 16200 h 55296"/>
                  <a:gd name="connsiteX14" fmla="*/ 19007 w 28834"/>
                  <a:gd name="connsiteY14" fmla="*/ 38879 h 55296"/>
                  <a:gd name="connsiteX15" fmla="*/ 14364 w 28834"/>
                  <a:gd name="connsiteY15" fmla="*/ 46439 h 55296"/>
                  <a:gd name="connsiteX16" fmla="*/ 9719 w 28834"/>
                  <a:gd name="connsiteY16" fmla="*/ 38879 h 55296"/>
                  <a:gd name="connsiteX17" fmla="*/ 9719 w 28834"/>
                  <a:gd name="connsiteY17" fmla="*/ 16200 h 55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834" h="55296">
                    <a:moveTo>
                      <a:pt x="14364" y="55297"/>
                    </a:moveTo>
                    <a:cubicBezTo>
                      <a:pt x="19332" y="55297"/>
                      <a:pt x="23147" y="53460"/>
                      <a:pt x="25811" y="49789"/>
                    </a:cubicBezTo>
                    <a:cubicBezTo>
                      <a:pt x="27828" y="47124"/>
                      <a:pt x="28835" y="42876"/>
                      <a:pt x="28835" y="37045"/>
                    </a:cubicBezTo>
                    <a:lnTo>
                      <a:pt x="28835" y="18144"/>
                    </a:lnTo>
                    <a:cubicBezTo>
                      <a:pt x="28835" y="12385"/>
                      <a:pt x="27825" y="8172"/>
                      <a:pt x="25811" y="5508"/>
                    </a:cubicBezTo>
                    <a:cubicBezTo>
                      <a:pt x="23147" y="1836"/>
                      <a:pt x="19332" y="0"/>
                      <a:pt x="14364" y="0"/>
                    </a:cubicBezTo>
                    <a:cubicBezTo>
                      <a:pt x="9538" y="0"/>
                      <a:pt x="5758" y="1836"/>
                      <a:pt x="3023" y="5508"/>
                    </a:cubicBezTo>
                    <a:cubicBezTo>
                      <a:pt x="1008" y="8172"/>
                      <a:pt x="0" y="12385"/>
                      <a:pt x="0" y="18144"/>
                    </a:cubicBezTo>
                    <a:lnTo>
                      <a:pt x="0" y="37045"/>
                    </a:lnTo>
                    <a:cubicBezTo>
                      <a:pt x="0" y="42804"/>
                      <a:pt x="1007" y="47053"/>
                      <a:pt x="3023" y="49788"/>
                    </a:cubicBezTo>
                    <a:cubicBezTo>
                      <a:pt x="5759" y="53460"/>
                      <a:pt x="9538" y="55297"/>
                      <a:pt x="14364" y="55297"/>
                    </a:cubicBezTo>
                    <a:close/>
                    <a:moveTo>
                      <a:pt x="9719" y="16200"/>
                    </a:moveTo>
                    <a:cubicBezTo>
                      <a:pt x="9719" y="11232"/>
                      <a:pt x="11267" y="8748"/>
                      <a:pt x="14364" y="8748"/>
                    </a:cubicBezTo>
                    <a:cubicBezTo>
                      <a:pt x="17460" y="8748"/>
                      <a:pt x="19007" y="11232"/>
                      <a:pt x="19007" y="16200"/>
                    </a:cubicBezTo>
                    <a:lnTo>
                      <a:pt x="19007" y="38879"/>
                    </a:lnTo>
                    <a:cubicBezTo>
                      <a:pt x="19007" y="43921"/>
                      <a:pt x="17460" y="46439"/>
                      <a:pt x="14364" y="46439"/>
                    </a:cubicBezTo>
                    <a:cubicBezTo>
                      <a:pt x="11267" y="46439"/>
                      <a:pt x="9719" y="43919"/>
                      <a:pt x="9719" y="38879"/>
                    </a:cubicBezTo>
                    <a:lnTo>
                      <a:pt x="9719" y="16200"/>
                    </a:ln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CEA1102C-244B-447F-8ED8-84EF1E27170E}"/>
                  </a:ext>
                </a:extLst>
              </p:cNvPr>
              <p:cNvSpPr/>
              <p:nvPr/>
            </p:nvSpPr>
            <p:spPr>
              <a:xfrm>
                <a:off x="11817601" y="6393867"/>
                <a:ext cx="28190" cy="54648"/>
              </a:xfrm>
              <a:custGeom>
                <a:avLst/>
                <a:gdLst>
                  <a:gd name="connsiteX0" fmla="*/ 7236 w 28190"/>
                  <a:gd name="connsiteY0" fmla="*/ 54648 h 54648"/>
                  <a:gd name="connsiteX1" fmla="*/ 18362 w 28190"/>
                  <a:gd name="connsiteY1" fmla="*/ 47951 h 54648"/>
                  <a:gd name="connsiteX2" fmla="*/ 18362 w 28190"/>
                  <a:gd name="connsiteY2" fmla="*/ 53891 h 54648"/>
                  <a:gd name="connsiteX3" fmla="*/ 28190 w 28190"/>
                  <a:gd name="connsiteY3" fmla="*/ 53891 h 54648"/>
                  <a:gd name="connsiteX4" fmla="*/ 28190 w 28190"/>
                  <a:gd name="connsiteY4" fmla="*/ 0 h 54648"/>
                  <a:gd name="connsiteX5" fmla="*/ 18362 w 28190"/>
                  <a:gd name="connsiteY5" fmla="*/ 0 h 54648"/>
                  <a:gd name="connsiteX6" fmla="*/ 18362 w 28190"/>
                  <a:gd name="connsiteY6" fmla="*/ 41147 h 54648"/>
                  <a:gd name="connsiteX7" fmla="*/ 12204 w 28190"/>
                  <a:gd name="connsiteY7" fmla="*/ 45790 h 54648"/>
                  <a:gd name="connsiteX8" fmla="*/ 9936 w 28190"/>
                  <a:gd name="connsiteY8" fmla="*/ 43415 h 54648"/>
                  <a:gd name="connsiteX9" fmla="*/ 9828 w 28190"/>
                  <a:gd name="connsiteY9" fmla="*/ 39634 h 54648"/>
                  <a:gd name="connsiteX10" fmla="*/ 9828 w 28190"/>
                  <a:gd name="connsiteY10" fmla="*/ 0 h 54648"/>
                  <a:gd name="connsiteX11" fmla="*/ 0 w 28190"/>
                  <a:gd name="connsiteY11" fmla="*/ 0 h 54648"/>
                  <a:gd name="connsiteX12" fmla="*/ 0 w 28190"/>
                  <a:gd name="connsiteY12" fmla="*/ 42552 h 54648"/>
                  <a:gd name="connsiteX13" fmla="*/ 865 w 28190"/>
                  <a:gd name="connsiteY13" fmla="*/ 50651 h 54648"/>
                  <a:gd name="connsiteX14" fmla="*/ 7236 w 28190"/>
                  <a:gd name="connsiteY14" fmla="*/ 54648 h 5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190" h="54648">
                    <a:moveTo>
                      <a:pt x="7236" y="54648"/>
                    </a:moveTo>
                    <a:cubicBezTo>
                      <a:pt x="10839" y="54648"/>
                      <a:pt x="14547" y="52416"/>
                      <a:pt x="18362" y="47951"/>
                    </a:cubicBezTo>
                    <a:lnTo>
                      <a:pt x="18362" y="53891"/>
                    </a:lnTo>
                    <a:lnTo>
                      <a:pt x="28190" y="53891"/>
                    </a:lnTo>
                    <a:lnTo>
                      <a:pt x="28190" y="0"/>
                    </a:lnTo>
                    <a:lnTo>
                      <a:pt x="18362" y="0"/>
                    </a:lnTo>
                    <a:lnTo>
                      <a:pt x="18362" y="41147"/>
                    </a:lnTo>
                    <a:cubicBezTo>
                      <a:pt x="16202" y="44244"/>
                      <a:pt x="14151" y="45790"/>
                      <a:pt x="12204" y="45790"/>
                    </a:cubicBezTo>
                    <a:cubicBezTo>
                      <a:pt x="10907" y="45790"/>
                      <a:pt x="10151" y="44999"/>
                      <a:pt x="9936" y="43415"/>
                    </a:cubicBezTo>
                    <a:cubicBezTo>
                      <a:pt x="9864" y="43271"/>
                      <a:pt x="9828" y="42009"/>
                      <a:pt x="9828" y="39634"/>
                    </a:cubicBezTo>
                    <a:lnTo>
                      <a:pt x="9828" y="0"/>
                    </a:lnTo>
                    <a:lnTo>
                      <a:pt x="0" y="0"/>
                    </a:lnTo>
                    <a:lnTo>
                      <a:pt x="0" y="42552"/>
                    </a:lnTo>
                    <a:cubicBezTo>
                      <a:pt x="0" y="46223"/>
                      <a:pt x="290" y="48922"/>
                      <a:pt x="865" y="50651"/>
                    </a:cubicBezTo>
                    <a:cubicBezTo>
                      <a:pt x="1802" y="53316"/>
                      <a:pt x="3925" y="54648"/>
                      <a:pt x="7236" y="54648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6" name="Graphique 34">
            <a:extLst>
              <a:ext uri="{FF2B5EF4-FFF2-40B4-BE49-F238E27FC236}">
                <a16:creationId xmlns:a16="http://schemas.microsoft.com/office/drawing/2014/main" id="{033AD922-7AA4-4889-A4AE-40AD56F87FA3}"/>
              </a:ext>
            </a:extLst>
          </p:cNvPr>
          <p:cNvGrpSpPr/>
          <p:nvPr/>
        </p:nvGrpSpPr>
        <p:grpSpPr>
          <a:xfrm>
            <a:off x="8980406" y="6362240"/>
            <a:ext cx="199111" cy="199111"/>
            <a:chOff x="8204200" y="3295650"/>
            <a:chExt cx="266700" cy="266700"/>
          </a:xfrm>
          <a:solidFill>
            <a:schemeClr val="accent1"/>
          </a:solidFill>
        </p:grpSpPr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DE1A89D0-235D-439D-A6EF-17D7369E6730}"/>
                </a:ext>
              </a:extLst>
            </p:cNvPr>
            <p:cNvSpPr/>
            <p:nvPr/>
          </p:nvSpPr>
          <p:spPr>
            <a:xfrm>
              <a:off x="8204200" y="3320653"/>
              <a:ext cx="266700" cy="216693"/>
            </a:xfrm>
            <a:custGeom>
              <a:avLst/>
              <a:gdLst>
                <a:gd name="connsiteX0" fmla="*/ 266700 w 266700"/>
                <a:gd name="connsiteY0" fmla="*/ 25653 h 216693"/>
                <a:gd name="connsiteX1" fmla="*/ 235196 w 266700"/>
                <a:gd name="connsiteY1" fmla="*/ 34288 h 216693"/>
                <a:gd name="connsiteX2" fmla="*/ 259249 w 266700"/>
                <a:gd name="connsiteY2" fmla="*/ 4067 h 216693"/>
                <a:gd name="connsiteX3" fmla="*/ 224578 w 266700"/>
                <a:gd name="connsiteY3" fmla="*/ 17302 h 216693"/>
                <a:gd name="connsiteX4" fmla="*/ 184640 w 266700"/>
                <a:gd name="connsiteY4" fmla="*/ 0 h 216693"/>
                <a:gd name="connsiteX5" fmla="*/ 130000 w 266700"/>
                <a:gd name="connsiteY5" fmla="*/ 54690 h 216693"/>
                <a:gd name="connsiteX6" fmla="*/ 131266 w 266700"/>
                <a:gd name="connsiteY6" fmla="*/ 67158 h 216693"/>
                <a:gd name="connsiteX7" fmla="*/ 18569 w 266700"/>
                <a:gd name="connsiteY7" fmla="*/ 9968 h 216693"/>
                <a:gd name="connsiteX8" fmla="*/ 11085 w 266700"/>
                <a:gd name="connsiteY8" fmla="*/ 37605 h 216693"/>
                <a:gd name="connsiteX9" fmla="*/ 35371 w 266700"/>
                <a:gd name="connsiteY9" fmla="*/ 83044 h 216693"/>
                <a:gd name="connsiteX10" fmla="*/ 10668 w 266700"/>
                <a:gd name="connsiteY10" fmla="*/ 76310 h 216693"/>
                <a:gd name="connsiteX11" fmla="*/ 10668 w 266700"/>
                <a:gd name="connsiteY11" fmla="*/ 76910 h 216693"/>
                <a:gd name="connsiteX12" fmla="*/ 54473 w 266700"/>
                <a:gd name="connsiteY12" fmla="*/ 130633 h 216693"/>
                <a:gd name="connsiteX13" fmla="*/ 40138 w 266700"/>
                <a:gd name="connsiteY13" fmla="*/ 132433 h 216693"/>
                <a:gd name="connsiteX14" fmla="*/ 29787 w 266700"/>
                <a:gd name="connsiteY14" fmla="*/ 131500 h 216693"/>
                <a:gd name="connsiteX15" fmla="*/ 80877 w 266700"/>
                <a:gd name="connsiteY15" fmla="*/ 169588 h 216693"/>
                <a:gd name="connsiteX16" fmla="*/ 13085 w 266700"/>
                <a:gd name="connsiteY16" fmla="*/ 192907 h 216693"/>
                <a:gd name="connsiteX17" fmla="*/ 0 w 266700"/>
                <a:gd name="connsiteY17" fmla="*/ 192157 h 216693"/>
                <a:gd name="connsiteX18" fmla="*/ 83877 w 266700"/>
                <a:gd name="connsiteY18" fmla="*/ 216694 h 216693"/>
                <a:gd name="connsiteX19" fmla="*/ 239497 w 266700"/>
                <a:gd name="connsiteY19" fmla="*/ 61108 h 216693"/>
                <a:gd name="connsiteX20" fmla="*/ 239297 w 266700"/>
                <a:gd name="connsiteY20" fmla="*/ 54040 h 216693"/>
                <a:gd name="connsiteX21" fmla="*/ 266700 w 266700"/>
                <a:gd name="connsiteY21" fmla="*/ 25653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00" h="216693">
                  <a:moveTo>
                    <a:pt x="266700" y="25653"/>
                  </a:moveTo>
                  <a:cubicBezTo>
                    <a:pt x="256782" y="30004"/>
                    <a:pt x="246214" y="32887"/>
                    <a:pt x="235196" y="34288"/>
                  </a:cubicBezTo>
                  <a:cubicBezTo>
                    <a:pt x="246531" y="27520"/>
                    <a:pt x="255182" y="16885"/>
                    <a:pt x="259249" y="4067"/>
                  </a:cubicBezTo>
                  <a:cubicBezTo>
                    <a:pt x="248681" y="10368"/>
                    <a:pt x="237013" y="14819"/>
                    <a:pt x="224578" y="17302"/>
                  </a:cubicBezTo>
                  <a:cubicBezTo>
                    <a:pt x="214543" y="6617"/>
                    <a:pt x="200242" y="0"/>
                    <a:pt x="184640" y="0"/>
                  </a:cubicBezTo>
                  <a:cubicBezTo>
                    <a:pt x="154369" y="0"/>
                    <a:pt x="130000" y="24570"/>
                    <a:pt x="130000" y="54690"/>
                  </a:cubicBezTo>
                  <a:cubicBezTo>
                    <a:pt x="130000" y="59024"/>
                    <a:pt x="130366" y="63191"/>
                    <a:pt x="131266" y="67158"/>
                  </a:cubicBezTo>
                  <a:cubicBezTo>
                    <a:pt x="85811" y="64941"/>
                    <a:pt x="45589" y="43155"/>
                    <a:pt x="18569" y="9968"/>
                  </a:cubicBezTo>
                  <a:cubicBezTo>
                    <a:pt x="13852" y="18152"/>
                    <a:pt x="11085" y="27520"/>
                    <a:pt x="11085" y="37605"/>
                  </a:cubicBezTo>
                  <a:cubicBezTo>
                    <a:pt x="11085" y="56540"/>
                    <a:pt x="20836" y="73326"/>
                    <a:pt x="35371" y="83044"/>
                  </a:cubicBezTo>
                  <a:cubicBezTo>
                    <a:pt x="26587" y="82877"/>
                    <a:pt x="17969" y="80327"/>
                    <a:pt x="10668" y="76310"/>
                  </a:cubicBezTo>
                  <a:cubicBezTo>
                    <a:pt x="10668" y="76476"/>
                    <a:pt x="10668" y="76693"/>
                    <a:pt x="10668" y="76910"/>
                  </a:cubicBezTo>
                  <a:cubicBezTo>
                    <a:pt x="10668" y="103480"/>
                    <a:pt x="29620" y="125549"/>
                    <a:pt x="54473" y="130633"/>
                  </a:cubicBezTo>
                  <a:cubicBezTo>
                    <a:pt x="50023" y="131850"/>
                    <a:pt x="45172" y="132433"/>
                    <a:pt x="40138" y="132433"/>
                  </a:cubicBezTo>
                  <a:cubicBezTo>
                    <a:pt x="36638" y="132433"/>
                    <a:pt x="33104" y="132233"/>
                    <a:pt x="29787" y="131500"/>
                  </a:cubicBezTo>
                  <a:cubicBezTo>
                    <a:pt x="36871" y="153152"/>
                    <a:pt x="56974" y="169071"/>
                    <a:pt x="80877" y="169588"/>
                  </a:cubicBezTo>
                  <a:cubicBezTo>
                    <a:pt x="62274" y="184140"/>
                    <a:pt x="38655" y="192907"/>
                    <a:pt x="13085" y="192907"/>
                  </a:cubicBezTo>
                  <a:cubicBezTo>
                    <a:pt x="8601" y="192907"/>
                    <a:pt x="4301" y="192707"/>
                    <a:pt x="0" y="192157"/>
                  </a:cubicBezTo>
                  <a:cubicBezTo>
                    <a:pt x="24220" y="207776"/>
                    <a:pt x="52923" y="216694"/>
                    <a:pt x="83877" y="216694"/>
                  </a:cubicBezTo>
                  <a:cubicBezTo>
                    <a:pt x="184490" y="216694"/>
                    <a:pt x="239497" y="133350"/>
                    <a:pt x="239497" y="61108"/>
                  </a:cubicBezTo>
                  <a:cubicBezTo>
                    <a:pt x="239497" y="58691"/>
                    <a:pt x="239413" y="56357"/>
                    <a:pt x="239297" y="54040"/>
                  </a:cubicBezTo>
                  <a:cubicBezTo>
                    <a:pt x="250148" y="46339"/>
                    <a:pt x="259266" y="36721"/>
                    <a:pt x="266700" y="25653"/>
                  </a:cubicBezTo>
                  <a:close/>
                </a:path>
              </a:pathLst>
            </a:custGeom>
            <a:grpFill/>
            <a:ln w="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8" name="Graphique 32">
            <a:extLst>
              <a:ext uri="{FF2B5EF4-FFF2-40B4-BE49-F238E27FC236}">
                <a16:creationId xmlns:a16="http://schemas.microsoft.com/office/drawing/2014/main" id="{69FB53BB-344F-4FB8-A41A-86ECDE84C886}"/>
              </a:ext>
            </a:extLst>
          </p:cNvPr>
          <p:cNvGrpSpPr/>
          <p:nvPr/>
        </p:nvGrpSpPr>
        <p:grpSpPr>
          <a:xfrm>
            <a:off x="7210267" y="6362629"/>
            <a:ext cx="198333" cy="198333"/>
            <a:chOff x="2637814" y="3296171"/>
            <a:chExt cx="265658" cy="265658"/>
          </a:xfrm>
          <a:solidFill>
            <a:schemeClr val="accent1"/>
          </a:solidFill>
        </p:grpSpPr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54A8E5D0-F1E3-470D-A155-503DBEA51365}"/>
                </a:ext>
              </a:extLst>
            </p:cNvPr>
            <p:cNvSpPr/>
            <p:nvPr/>
          </p:nvSpPr>
          <p:spPr>
            <a:xfrm>
              <a:off x="2637814" y="3296171"/>
              <a:ext cx="265658" cy="265658"/>
            </a:xfrm>
            <a:custGeom>
              <a:avLst/>
              <a:gdLst>
                <a:gd name="connsiteX0" fmla="*/ 239092 w 265658"/>
                <a:gd name="connsiteY0" fmla="*/ 0 h 265658"/>
                <a:gd name="connsiteX1" fmla="*/ 26566 w 265658"/>
                <a:gd name="connsiteY1" fmla="*/ 0 h 265658"/>
                <a:gd name="connsiteX2" fmla="*/ 0 w 265658"/>
                <a:gd name="connsiteY2" fmla="*/ 26566 h 265658"/>
                <a:gd name="connsiteX3" fmla="*/ 0 w 265658"/>
                <a:gd name="connsiteY3" fmla="*/ 239092 h 265658"/>
                <a:gd name="connsiteX4" fmla="*/ 26566 w 265658"/>
                <a:gd name="connsiteY4" fmla="*/ 265658 h 265658"/>
                <a:gd name="connsiteX5" fmla="*/ 239092 w 265658"/>
                <a:gd name="connsiteY5" fmla="*/ 265658 h 265658"/>
                <a:gd name="connsiteX6" fmla="*/ 265658 w 265658"/>
                <a:gd name="connsiteY6" fmla="*/ 239092 h 265658"/>
                <a:gd name="connsiteX7" fmla="*/ 265658 w 265658"/>
                <a:gd name="connsiteY7" fmla="*/ 26566 h 265658"/>
                <a:gd name="connsiteX8" fmla="*/ 239092 w 265658"/>
                <a:gd name="connsiteY8" fmla="*/ 0 h 265658"/>
                <a:gd name="connsiteX9" fmla="*/ 79697 w 265658"/>
                <a:gd name="connsiteY9" fmla="*/ 225809 h 265658"/>
                <a:gd name="connsiteX10" fmla="*/ 39849 w 265658"/>
                <a:gd name="connsiteY10" fmla="*/ 225809 h 265658"/>
                <a:gd name="connsiteX11" fmla="*/ 39849 w 265658"/>
                <a:gd name="connsiteY11" fmla="*/ 106263 h 265658"/>
                <a:gd name="connsiteX12" fmla="*/ 79697 w 265658"/>
                <a:gd name="connsiteY12" fmla="*/ 106263 h 265658"/>
                <a:gd name="connsiteX13" fmla="*/ 79697 w 265658"/>
                <a:gd name="connsiteY13" fmla="*/ 225809 h 265658"/>
                <a:gd name="connsiteX14" fmla="*/ 59773 w 265658"/>
                <a:gd name="connsiteY14" fmla="*/ 83682 h 265658"/>
                <a:gd name="connsiteX15" fmla="*/ 35864 w 265658"/>
                <a:gd name="connsiteY15" fmla="*/ 59773 h 265658"/>
                <a:gd name="connsiteX16" fmla="*/ 59773 w 265658"/>
                <a:gd name="connsiteY16" fmla="*/ 35864 h 265658"/>
                <a:gd name="connsiteX17" fmla="*/ 83682 w 265658"/>
                <a:gd name="connsiteY17" fmla="*/ 59773 h 265658"/>
                <a:gd name="connsiteX18" fmla="*/ 59773 w 265658"/>
                <a:gd name="connsiteY18" fmla="*/ 83682 h 265658"/>
                <a:gd name="connsiteX19" fmla="*/ 225809 w 265658"/>
                <a:gd name="connsiteY19" fmla="*/ 225809 h 265658"/>
                <a:gd name="connsiteX20" fmla="*/ 185961 w 265658"/>
                <a:gd name="connsiteY20" fmla="*/ 225809 h 265658"/>
                <a:gd name="connsiteX21" fmla="*/ 185961 w 265658"/>
                <a:gd name="connsiteY21" fmla="*/ 155410 h 265658"/>
                <a:gd name="connsiteX22" fmla="*/ 166036 w 265658"/>
                <a:gd name="connsiteY22" fmla="*/ 135486 h 265658"/>
                <a:gd name="connsiteX23" fmla="*/ 146112 w 265658"/>
                <a:gd name="connsiteY23" fmla="*/ 155410 h 265658"/>
                <a:gd name="connsiteX24" fmla="*/ 146112 w 265658"/>
                <a:gd name="connsiteY24" fmla="*/ 225809 h 265658"/>
                <a:gd name="connsiteX25" fmla="*/ 106263 w 265658"/>
                <a:gd name="connsiteY25" fmla="*/ 225809 h 265658"/>
                <a:gd name="connsiteX26" fmla="*/ 106263 w 265658"/>
                <a:gd name="connsiteY26" fmla="*/ 106263 h 265658"/>
                <a:gd name="connsiteX27" fmla="*/ 146112 w 265658"/>
                <a:gd name="connsiteY27" fmla="*/ 106263 h 265658"/>
                <a:gd name="connsiteX28" fmla="*/ 146112 w 265658"/>
                <a:gd name="connsiteY28" fmla="*/ 122203 h 265658"/>
                <a:gd name="connsiteX29" fmla="*/ 179319 w 265658"/>
                <a:gd name="connsiteY29" fmla="*/ 103607 h 265658"/>
                <a:gd name="connsiteX30" fmla="*/ 225809 w 265658"/>
                <a:gd name="connsiteY30" fmla="*/ 150097 h 265658"/>
                <a:gd name="connsiteX31" fmla="*/ 225809 w 265658"/>
                <a:gd name="connsiteY31" fmla="*/ 225809 h 26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5658" h="265658">
                  <a:moveTo>
                    <a:pt x="239092" y="0"/>
                  </a:moveTo>
                  <a:lnTo>
                    <a:pt x="26566" y="0"/>
                  </a:lnTo>
                  <a:cubicBezTo>
                    <a:pt x="11955" y="0"/>
                    <a:pt x="0" y="11955"/>
                    <a:pt x="0" y="26566"/>
                  </a:cubicBezTo>
                  <a:lnTo>
                    <a:pt x="0" y="239092"/>
                  </a:lnTo>
                  <a:cubicBezTo>
                    <a:pt x="0" y="253703"/>
                    <a:pt x="11955" y="265658"/>
                    <a:pt x="26566" y="265658"/>
                  </a:cubicBezTo>
                  <a:lnTo>
                    <a:pt x="239092" y="265658"/>
                  </a:lnTo>
                  <a:cubicBezTo>
                    <a:pt x="253703" y="265658"/>
                    <a:pt x="265658" y="253703"/>
                    <a:pt x="265658" y="239092"/>
                  </a:cubicBezTo>
                  <a:lnTo>
                    <a:pt x="265658" y="26566"/>
                  </a:lnTo>
                  <a:cubicBezTo>
                    <a:pt x="265658" y="11955"/>
                    <a:pt x="253703" y="0"/>
                    <a:pt x="239092" y="0"/>
                  </a:cubicBezTo>
                  <a:close/>
                  <a:moveTo>
                    <a:pt x="79697" y="225809"/>
                  </a:moveTo>
                  <a:lnTo>
                    <a:pt x="39849" y="225809"/>
                  </a:lnTo>
                  <a:lnTo>
                    <a:pt x="39849" y="106263"/>
                  </a:lnTo>
                  <a:lnTo>
                    <a:pt x="79697" y="106263"/>
                  </a:lnTo>
                  <a:lnTo>
                    <a:pt x="79697" y="225809"/>
                  </a:lnTo>
                  <a:close/>
                  <a:moveTo>
                    <a:pt x="59773" y="83682"/>
                  </a:moveTo>
                  <a:cubicBezTo>
                    <a:pt x="46490" y="83682"/>
                    <a:pt x="35864" y="73056"/>
                    <a:pt x="35864" y="59773"/>
                  </a:cubicBezTo>
                  <a:cubicBezTo>
                    <a:pt x="35864" y="46490"/>
                    <a:pt x="46490" y="35864"/>
                    <a:pt x="59773" y="35864"/>
                  </a:cubicBezTo>
                  <a:cubicBezTo>
                    <a:pt x="73056" y="35864"/>
                    <a:pt x="83682" y="46490"/>
                    <a:pt x="83682" y="59773"/>
                  </a:cubicBezTo>
                  <a:cubicBezTo>
                    <a:pt x="83682" y="73056"/>
                    <a:pt x="73056" y="83682"/>
                    <a:pt x="59773" y="83682"/>
                  </a:cubicBezTo>
                  <a:close/>
                  <a:moveTo>
                    <a:pt x="225809" y="225809"/>
                  </a:moveTo>
                  <a:lnTo>
                    <a:pt x="185961" y="225809"/>
                  </a:lnTo>
                  <a:lnTo>
                    <a:pt x="185961" y="155410"/>
                  </a:lnTo>
                  <a:cubicBezTo>
                    <a:pt x="185961" y="144784"/>
                    <a:pt x="176663" y="135486"/>
                    <a:pt x="166036" y="135486"/>
                  </a:cubicBezTo>
                  <a:cubicBezTo>
                    <a:pt x="155410" y="135486"/>
                    <a:pt x="146112" y="144784"/>
                    <a:pt x="146112" y="155410"/>
                  </a:cubicBezTo>
                  <a:lnTo>
                    <a:pt x="146112" y="225809"/>
                  </a:lnTo>
                  <a:lnTo>
                    <a:pt x="106263" y="225809"/>
                  </a:lnTo>
                  <a:lnTo>
                    <a:pt x="106263" y="106263"/>
                  </a:lnTo>
                  <a:lnTo>
                    <a:pt x="146112" y="106263"/>
                  </a:lnTo>
                  <a:lnTo>
                    <a:pt x="146112" y="122203"/>
                  </a:lnTo>
                  <a:cubicBezTo>
                    <a:pt x="152753" y="111576"/>
                    <a:pt x="167365" y="103607"/>
                    <a:pt x="179319" y="103607"/>
                  </a:cubicBezTo>
                  <a:cubicBezTo>
                    <a:pt x="204557" y="103607"/>
                    <a:pt x="225809" y="124859"/>
                    <a:pt x="225809" y="150097"/>
                  </a:cubicBezTo>
                  <a:lnTo>
                    <a:pt x="225809" y="225809"/>
                  </a:lnTo>
                  <a:close/>
                </a:path>
              </a:pathLst>
            </a:custGeom>
            <a:grpFill/>
            <a:ln w="5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BC03A7F7-71DE-49DE-AE9E-DC2C4CD18C3C}"/>
              </a:ext>
            </a:extLst>
          </p:cNvPr>
          <p:cNvSpPr txBox="1"/>
          <p:nvPr userDrawn="1"/>
        </p:nvSpPr>
        <p:spPr>
          <a:xfrm>
            <a:off x="7472426" y="6338685"/>
            <a:ext cx="1507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accent1"/>
                </a:solidFill>
              </a:rPr>
              <a:t>École Polytechnique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41898A1-7514-447B-AC34-6470CF8BC917}"/>
              </a:ext>
            </a:extLst>
          </p:cNvPr>
          <p:cNvSpPr txBox="1"/>
          <p:nvPr userDrawn="1"/>
        </p:nvSpPr>
        <p:spPr>
          <a:xfrm>
            <a:off x="9141375" y="6338685"/>
            <a:ext cx="1196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accent1"/>
                </a:solidFill>
              </a:rPr>
              <a:t>@polytechnique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F0E770B-7757-417D-8240-8DB1C33DA866}"/>
              </a:ext>
            </a:extLst>
          </p:cNvPr>
          <p:cNvSpPr txBox="1"/>
          <p:nvPr userDrawn="1"/>
        </p:nvSpPr>
        <p:spPr>
          <a:xfrm>
            <a:off x="8372957" y="4774489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err="1">
                <a:solidFill>
                  <a:schemeClr val="tx1"/>
                </a:solidFill>
              </a:rPr>
              <a:t>polytechnique.edu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93068CE-4B75-4C3E-B432-8F4238951C23}"/>
              </a:ext>
            </a:extLst>
          </p:cNvPr>
          <p:cNvSpPr txBox="1"/>
          <p:nvPr userDrawn="1"/>
        </p:nvSpPr>
        <p:spPr>
          <a:xfrm>
            <a:off x="8360128" y="5357227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>
                <a:solidFill>
                  <a:schemeClr val="tx1"/>
                </a:solidFill>
              </a:rPr>
              <a:t>fondationx.org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E86E396-37CD-4175-9209-5B8267C59CE6}"/>
              </a:ext>
            </a:extLst>
          </p:cNvPr>
          <p:cNvSpPr txBox="1"/>
          <p:nvPr userDrawn="1"/>
        </p:nvSpPr>
        <p:spPr>
          <a:xfrm>
            <a:off x="8360128" y="5670585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>
                <a:solidFill>
                  <a:schemeClr val="tx1"/>
                </a:solidFill>
              </a:rPr>
              <a:t>xpuissancevous.fr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42E4A165-641E-4F5F-ADD3-1496B41047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6900" y="529756"/>
            <a:ext cx="1886318" cy="908248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5F0E770B-7757-417D-8240-8DB1C33DA866}"/>
              </a:ext>
            </a:extLst>
          </p:cNvPr>
          <p:cNvSpPr txBox="1"/>
          <p:nvPr userDrawn="1"/>
        </p:nvSpPr>
        <p:spPr>
          <a:xfrm>
            <a:off x="8343646" y="5080816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err="1">
                <a:solidFill>
                  <a:schemeClr val="tx1"/>
                </a:solidFill>
              </a:rPr>
              <a:t>ip-paris.fr</a:t>
            </a:r>
            <a:endParaRPr lang="fr-F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16440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e de couver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E186DB2F-7D29-4CE0-87AA-38D858BA50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383933" y="-6442325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aphique 7">
            <a:extLst>
              <a:ext uri="{FF2B5EF4-FFF2-40B4-BE49-F238E27FC236}">
                <a16:creationId xmlns:a16="http://schemas.microsoft.com/office/drawing/2014/main" id="{83C1AD44-A9CD-4E4B-A88B-D70D591C767B}"/>
              </a:ext>
            </a:extLst>
          </p:cNvPr>
          <p:cNvGrpSpPr/>
          <p:nvPr/>
        </p:nvGrpSpPr>
        <p:grpSpPr>
          <a:xfrm>
            <a:off x="3706034" y="6364958"/>
            <a:ext cx="193675" cy="193675"/>
            <a:chOff x="10490472" y="6375399"/>
            <a:chExt cx="193675" cy="193675"/>
          </a:xfrm>
          <a:solidFill>
            <a:schemeClr val="accent1"/>
          </a:solidFill>
        </p:grpSpPr>
        <p:grpSp>
          <p:nvGrpSpPr>
            <p:cNvPr id="12" name="Graphique 7">
              <a:extLst>
                <a:ext uri="{FF2B5EF4-FFF2-40B4-BE49-F238E27FC236}">
                  <a16:creationId xmlns:a16="http://schemas.microsoft.com/office/drawing/2014/main" id="{83C1AD44-A9CD-4E4B-A88B-D70D591C767B}"/>
                </a:ext>
              </a:extLst>
            </p:cNvPr>
            <p:cNvGrpSpPr/>
            <p:nvPr/>
          </p:nvGrpSpPr>
          <p:grpSpPr>
            <a:xfrm>
              <a:off x="10490472" y="6375399"/>
              <a:ext cx="193746" cy="193746"/>
              <a:chOff x="10490472" y="6375399"/>
              <a:chExt cx="193746" cy="193746"/>
            </a:xfrm>
            <a:grpFill/>
          </p:grpSpPr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20F63E40-D19C-40E2-AAE5-B404CAAA0623}"/>
                  </a:ext>
                </a:extLst>
              </p:cNvPr>
              <p:cNvSpPr/>
              <p:nvPr/>
            </p:nvSpPr>
            <p:spPr>
              <a:xfrm>
                <a:off x="10490472" y="6375399"/>
                <a:ext cx="193746" cy="193746"/>
              </a:xfrm>
              <a:custGeom>
                <a:avLst/>
                <a:gdLst>
                  <a:gd name="connsiteX0" fmla="*/ 140278 w 193746"/>
                  <a:gd name="connsiteY0" fmla="*/ 0 h 193746"/>
                  <a:gd name="connsiteX1" fmla="*/ 53466 w 193746"/>
                  <a:gd name="connsiteY1" fmla="*/ 0 h 193746"/>
                  <a:gd name="connsiteX2" fmla="*/ 0 w 193746"/>
                  <a:gd name="connsiteY2" fmla="*/ 53467 h 193746"/>
                  <a:gd name="connsiteX3" fmla="*/ 0 w 193746"/>
                  <a:gd name="connsiteY3" fmla="*/ 140279 h 193746"/>
                  <a:gd name="connsiteX4" fmla="*/ 53466 w 193746"/>
                  <a:gd name="connsiteY4" fmla="*/ 193746 h 193746"/>
                  <a:gd name="connsiteX5" fmla="*/ 140278 w 193746"/>
                  <a:gd name="connsiteY5" fmla="*/ 193746 h 193746"/>
                  <a:gd name="connsiteX6" fmla="*/ 193746 w 193746"/>
                  <a:gd name="connsiteY6" fmla="*/ 140279 h 193746"/>
                  <a:gd name="connsiteX7" fmla="*/ 193746 w 193746"/>
                  <a:gd name="connsiteY7" fmla="*/ 53467 h 193746"/>
                  <a:gd name="connsiteX8" fmla="*/ 140278 w 193746"/>
                  <a:gd name="connsiteY8" fmla="*/ 0 h 193746"/>
                  <a:gd name="connsiteX9" fmla="*/ 176557 w 193746"/>
                  <a:gd name="connsiteY9" fmla="*/ 140279 h 193746"/>
                  <a:gd name="connsiteX10" fmla="*/ 140279 w 193746"/>
                  <a:gd name="connsiteY10" fmla="*/ 176556 h 193746"/>
                  <a:gd name="connsiteX11" fmla="*/ 53466 w 193746"/>
                  <a:gd name="connsiteY11" fmla="*/ 176556 h 193746"/>
                  <a:gd name="connsiteX12" fmla="*/ 17190 w 193746"/>
                  <a:gd name="connsiteY12" fmla="*/ 140279 h 193746"/>
                  <a:gd name="connsiteX13" fmla="*/ 17190 w 193746"/>
                  <a:gd name="connsiteY13" fmla="*/ 53467 h 193746"/>
                  <a:gd name="connsiteX14" fmla="*/ 53466 w 193746"/>
                  <a:gd name="connsiteY14" fmla="*/ 17190 h 193746"/>
                  <a:gd name="connsiteX15" fmla="*/ 140278 w 193746"/>
                  <a:gd name="connsiteY15" fmla="*/ 17190 h 193746"/>
                  <a:gd name="connsiteX16" fmla="*/ 176556 w 193746"/>
                  <a:gd name="connsiteY16" fmla="*/ 53467 h 193746"/>
                  <a:gd name="connsiteX17" fmla="*/ 176556 w 193746"/>
                  <a:gd name="connsiteY17" fmla="*/ 140279 h 19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46" h="193746">
                    <a:moveTo>
                      <a:pt x="140278" y="0"/>
                    </a:moveTo>
                    <a:lnTo>
                      <a:pt x="53466" y="0"/>
                    </a:lnTo>
                    <a:cubicBezTo>
                      <a:pt x="23985" y="0"/>
                      <a:pt x="0" y="23986"/>
                      <a:pt x="0" y="53467"/>
                    </a:cubicBezTo>
                    <a:lnTo>
                      <a:pt x="0" y="140279"/>
                    </a:lnTo>
                    <a:cubicBezTo>
                      <a:pt x="0" y="169761"/>
                      <a:pt x="23985" y="193746"/>
                      <a:pt x="53466" y="193746"/>
                    </a:cubicBezTo>
                    <a:lnTo>
                      <a:pt x="140278" y="193746"/>
                    </a:lnTo>
                    <a:cubicBezTo>
                      <a:pt x="169761" y="193746"/>
                      <a:pt x="193746" y="169760"/>
                      <a:pt x="193746" y="140279"/>
                    </a:cubicBezTo>
                    <a:lnTo>
                      <a:pt x="193746" y="53467"/>
                    </a:lnTo>
                    <a:cubicBezTo>
                      <a:pt x="193747" y="23986"/>
                      <a:pt x="169761" y="0"/>
                      <a:pt x="140278" y="0"/>
                    </a:cubicBezTo>
                    <a:close/>
                    <a:moveTo>
                      <a:pt x="176557" y="140279"/>
                    </a:moveTo>
                    <a:cubicBezTo>
                      <a:pt x="176557" y="160283"/>
                      <a:pt x="160283" y="176556"/>
                      <a:pt x="140279" y="176556"/>
                    </a:cubicBezTo>
                    <a:lnTo>
                      <a:pt x="53466" y="176556"/>
                    </a:lnTo>
                    <a:cubicBezTo>
                      <a:pt x="33463" y="176557"/>
                      <a:pt x="17190" y="160283"/>
                      <a:pt x="17190" y="140279"/>
                    </a:cubicBezTo>
                    <a:lnTo>
                      <a:pt x="17190" y="53467"/>
                    </a:lnTo>
                    <a:cubicBezTo>
                      <a:pt x="17190" y="33465"/>
                      <a:pt x="33463" y="17190"/>
                      <a:pt x="53466" y="17190"/>
                    </a:cubicBezTo>
                    <a:lnTo>
                      <a:pt x="140278" y="17190"/>
                    </a:lnTo>
                    <a:cubicBezTo>
                      <a:pt x="160282" y="17190"/>
                      <a:pt x="176556" y="33465"/>
                      <a:pt x="176556" y="53467"/>
                    </a:cubicBezTo>
                    <a:lnTo>
                      <a:pt x="176556" y="140279"/>
                    </a:ln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CDF3FEA9-C68D-4EA9-BC06-F3A9A4B6417C}"/>
                  </a:ext>
                </a:extLst>
              </p:cNvPr>
              <p:cNvSpPr/>
              <p:nvPr/>
            </p:nvSpPr>
            <p:spPr>
              <a:xfrm>
                <a:off x="10537421" y="6422350"/>
                <a:ext cx="99846" cy="99844"/>
              </a:xfrm>
              <a:custGeom>
                <a:avLst/>
                <a:gdLst>
                  <a:gd name="connsiteX0" fmla="*/ 49923 w 99846"/>
                  <a:gd name="connsiteY0" fmla="*/ 0 h 99844"/>
                  <a:gd name="connsiteX1" fmla="*/ 0 w 99846"/>
                  <a:gd name="connsiteY1" fmla="*/ 49923 h 99844"/>
                  <a:gd name="connsiteX2" fmla="*/ 49923 w 99846"/>
                  <a:gd name="connsiteY2" fmla="*/ 99845 h 99844"/>
                  <a:gd name="connsiteX3" fmla="*/ 99847 w 99846"/>
                  <a:gd name="connsiteY3" fmla="*/ 49923 h 99844"/>
                  <a:gd name="connsiteX4" fmla="*/ 49923 w 99846"/>
                  <a:gd name="connsiteY4" fmla="*/ 0 h 99844"/>
                  <a:gd name="connsiteX5" fmla="*/ 49923 w 99846"/>
                  <a:gd name="connsiteY5" fmla="*/ 82653 h 99844"/>
                  <a:gd name="connsiteX6" fmla="*/ 17190 w 99846"/>
                  <a:gd name="connsiteY6" fmla="*/ 49922 h 99844"/>
                  <a:gd name="connsiteX7" fmla="*/ 49923 w 99846"/>
                  <a:gd name="connsiteY7" fmla="*/ 17189 h 99844"/>
                  <a:gd name="connsiteX8" fmla="*/ 82657 w 99846"/>
                  <a:gd name="connsiteY8" fmla="*/ 49922 h 99844"/>
                  <a:gd name="connsiteX9" fmla="*/ 49923 w 99846"/>
                  <a:gd name="connsiteY9" fmla="*/ 82653 h 9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846" h="99844">
                    <a:moveTo>
                      <a:pt x="49923" y="0"/>
                    </a:moveTo>
                    <a:cubicBezTo>
                      <a:pt x="22395" y="0"/>
                      <a:pt x="0" y="22395"/>
                      <a:pt x="0" y="49923"/>
                    </a:cubicBezTo>
                    <a:cubicBezTo>
                      <a:pt x="0" y="77451"/>
                      <a:pt x="22395" y="99845"/>
                      <a:pt x="49923" y="99845"/>
                    </a:cubicBezTo>
                    <a:cubicBezTo>
                      <a:pt x="77452" y="99845"/>
                      <a:pt x="99847" y="77451"/>
                      <a:pt x="99847" y="49923"/>
                    </a:cubicBezTo>
                    <a:cubicBezTo>
                      <a:pt x="99847" y="22395"/>
                      <a:pt x="77452" y="0"/>
                      <a:pt x="49923" y="0"/>
                    </a:cubicBezTo>
                    <a:close/>
                    <a:moveTo>
                      <a:pt x="49923" y="82653"/>
                    </a:moveTo>
                    <a:cubicBezTo>
                      <a:pt x="31875" y="82653"/>
                      <a:pt x="17190" y="67971"/>
                      <a:pt x="17190" y="49922"/>
                    </a:cubicBezTo>
                    <a:cubicBezTo>
                      <a:pt x="17190" y="31873"/>
                      <a:pt x="31874" y="17189"/>
                      <a:pt x="49923" y="17189"/>
                    </a:cubicBezTo>
                    <a:cubicBezTo>
                      <a:pt x="67973" y="17189"/>
                      <a:pt x="82657" y="31873"/>
                      <a:pt x="82657" y="49922"/>
                    </a:cubicBezTo>
                    <a:cubicBezTo>
                      <a:pt x="82657" y="67971"/>
                      <a:pt x="67972" y="82653"/>
                      <a:pt x="49923" y="82653"/>
                    </a:cubicBez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7770CCC7-F398-4AF3-AF14-C67614F38069}"/>
                  </a:ext>
                </a:extLst>
              </p:cNvPr>
              <p:cNvSpPr/>
              <p:nvPr/>
            </p:nvSpPr>
            <p:spPr>
              <a:xfrm>
                <a:off x="10626756" y="6407774"/>
                <a:ext cx="25212" cy="25212"/>
              </a:xfrm>
              <a:custGeom>
                <a:avLst/>
                <a:gdLst>
                  <a:gd name="connsiteX0" fmla="*/ 12606 w 25212"/>
                  <a:gd name="connsiteY0" fmla="*/ 0 h 25212"/>
                  <a:gd name="connsiteX1" fmla="*/ 3702 w 25212"/>
                  <a:gd name="connsiteY1" fmla="*/ 3690 h 25212"/>
                  <a:gd name="connsiteX2" fmla="*/ 0 w 25212"/>
                  <a:gd name="connsiteY2" fmla="*/ 12606 h 25212"/>
                  <a:gd name="connsiteX3" fmla="*/ 3702 w 25212"/>
                  <a:gd name="connsiteY3" fmla="*/ 21522 h 25212"/>
                  <a:gd name="connsiteX4" fmla="*/ 12606 w 25212"/>
                  <a:gd name="connsiteY4" fmla="*/ 25212 h 25212"/>
                  <a:gd name="connsiteX5" fmla="*/ 21522 w 25212"/>
                  <a:gd name="connsiteY5" fmla="*/ 21522 h 25212"/>
                  <a:gd name="connsiteX6" fmla="*/ 25212 w 25212"/>
                  <a:gd name="connsiteY6" fmla="*/ 12606 h 25212"/>
                  <a:gd name="connsiteX7" fmla="*/ 21522 w 25212"/>
                  <a:gd name="connsiteY7" fmla="*/ 3690 h 25212"/>
                  <a:gd name="connsiteX8" fmla="*/ 12606 w 25212"/>
                  <a:gd name="connsiteY8" fmla="*/ 0 h 25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12" h="25212">
                    <a:moveTo>
                      <a:pt x="12606" y="0"/>
                    </a:moveTo>
                    <a:cubicBezTo>
                      <a:pt x="9294" y="0"/>
                      <a:pt x="6041" y="1341"/>
                      <a:pt x="3702" y="3690"/>
                    </a:cubicBezTo>
                    <a:cubicBezTo>
                      <a:pt x="1351" y="6028"/>
                      <a:pt x="0" y="9283"/>
                      <a:pt x="0" y="12606"/>
                    </a:cubicBezTo>
                    <a:cubicBezTo>
                      <a:pt x="0" y="15919"/>
                      <a:pt x="1352" y="19173"/>
                      <a:pt x="3702" y="21522"/>
                    </a:cubicBezTo>
                    <a:cubicBezTo>
                      <a:pt x="6039" y="23860"/>
                      <a:pt x="9294" y="25212"/>
                      <a:pt x="12606" y="25212"/>
                    </a:cubicBezTo>
                    <a:cubicBezTo>
                      <a:pt x="15929" y="25212"/>
                      <a:pt x="19173" y="23860"/>
                      <a:pt x="21522" y="21522"/>
                    </a:cubicBezTo>
                    <a:cubicBezTo>
                      <a:pt x="23871" y="19173"/>
                      <a:pt x="25212" y="15918"/>
                      <a:pt x="25212" y="12606"/>
                    </a:cubicBezTo>
                    <a:cubicBezTo>
                      <a:pt x="25212" y="9283"/>
                      <a:pt x="23871" y="6028"/>
                      <a:pt x="21522" y="3690"/>
                    </a:cubicBezTo>
                    <a:cubicBezTo>
                      <a:pt x="19184" y="1341"/>
                      <a:pt x="15929" y="0"/>
                      <a:pt x="12606" y="0"/>
                    </a:cubicBez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</p:grpSp>
      </p:grpSp>
      <p:grpSp>
        <p:nvGrpSpPr>
          <p:cNvPr id="20" name="Graphique 2">
            <a:extLst>
              <a:ext uri="{FF2B5EF4-FFF2-40B4-BE49-F238E27FC236}">
                <a16:creationId xmlns:a16="http://schemas.microsoft.com/office/drawing/2014/main" id="{9401FED0-1A6E-4FFD-B77B-FE371F0B5CCD}"/>
              </a:ext>
            </a:extLst>
          </p:cNvPr>
          <p:cNvGrpSpPr/>
          <p:nvPr/>
        </p:nvGrpSpPr>
        <p:grpSpPr>
          <a:xfrm>
            <a:off x="4109424" y="6364958"/>
            <a:ext cx="193675" cy="193675"/>
            <a:chOff x="10734728" y="6375399"/>
            <a:chExt cx="193675" cy="193675"/>
          </a:xfrm>
          <a:solidFill>
            <a:schemeClr val="accent1"/>
          </a:solidFill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3A6A225C-B175-4F86-9F2D-FCDC92450AD0}"/>
                </a:ext>
              </a:extLst>
            </p:cNvPr>
            <p:cNvSpPr/>
            <p:nvPr/>
          </p:nvSpPr>
          <p:spPr>
            <a:xfrm>
              <a:off x="10734728" y="6375801"/>
              <a:ext cx="193279" cy="192474"/>
            </a:xfrm>
            <a:custGeom>
              <a:avLst/>
              <a:gdLst>
                <a:gd name="connsiteX0" fmla="*/ 96640 w 193279"/>
                <a:gd name="connsiteY0" fmla="*/ 0 h 192474"/>
                <a:gd name="connsiteX1" fmla="*/ 0 w 193279"/>
                <a:gd name="connsiteY1" fmla="*/ 96640 h 192474"/>
                <a:gd name="connsiteX2" fmla="*/ 80523 w 193279"/>
                <a:gd name="connsiteY2" fmla="*/ 191829 h 192474"/>
                <a:gd name="connsiteX3" fmla="*/ 80523 w 193279"/>
                <a:gd name="connsiteY3" fmla="*/ 116802 h 192474"/>
                <a:gd name="connsiteX4" fmla="*/ 57210 w 193279"/>
                <a:gd name="connsiteY4" fmla="*/ 116802 h 192474"/>
                <a:gd name="connsiteX5" fmla="*/ 57210 w 193279"/>
                <a:gd name="connsiteY5" fmla="*/ 89803 h 192474"/>
                <a:gd name="connsiteX6" fmla="*/ 80523 w 193279"/>
                <a:gd name="connsiteY6" fmla="*/ 89803 h 192474"/>
                <a:gd name="connsiteX7" fmla="*/ 80523 w 193279"/>
                <a:gd name="connsiteY7" fmla="*/ 69895 h 192474"/>
                <a:gd name="connsiteX8" fmla="*/ 115240 w 193279"/>
                <a:gd name="connsiteY8" fmla="*/ 34208 h 192474"/>
                <a:gd name="connsiteX9" fmla="*/ 136056 w 193279"/>
                <a:gd name="connsiteY9" fmla="*/ 35267 h 192474"/>
                <a:gd name="connsiteX10" fmla="*/ 136056 w 193279"/>
                <a:gd name="connsiteY10" fmla="*/ 59412 h 192474"/>
                <a:gd name="connsiteX11" fmla="*/ 121762 w 193279"/>
                <a:gd name="connsiteY11" fmla="*/ 59419 h 192474"/>
                <a:gd name="connsiteX12" fmla="*/ 108396 w 193279"/>
                <a:gd name="connsiteY12" fmla="*/ 72558 h 192474"/>
                <a:gd name="connsiteX13" fmla="*/ 108396 w 193279"/>
                <a:gd name="connsiteY13" fmla="*/ 89789 h 192474"/>
                <a:gd name="connsiteX14" fmla="*/ 135133 w 193279"/>
                <a:gd name="connsiteY14" fmla="*/ 89789 h 192474"/>
                <a:gd name="connsiteX15" fmla="*/ 131646 w 193279"/>
                <a:gd name="connsiteY15" fmla="*/ 116788 h 192474"/>
                <a:gd name="connsiteX16" fmla="*/ 108396 w 193279"/>
                <a:gd name="connsiteY16" fmla="*/ 116788 h 192474"/>
                <a:gd name="connsiteX17" fmla="*/ 108396 w 193279"/>
                <a:gd name="connsiteY17" fmla="*/ 192475 h 192474"/>
                <a:gd name="connsiteX18" fmla="*/ 193280 w 193279"/>
                <a:gd name="connsiteY18" fmla="*/ 96613 h 192474"/>
                <a:gd name="connsiteX19" fmla="*/ 96640 w 193279"/>
                <a:gd name="connsiteY19" fmla="*/ 0 h 19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3279" h="192474">
                  <a:moveTo>
                    <a:pt x="96640" y="0"/>
                  </a:moveTo>
                  <a:cubicBezTo>
                    <a:pt x="43268" y="0"/>
                    <a:pt x="0" y="43268"/>
                    <a:pt x="0" y="96640"/>
                  </a:cubicBezTo>
                  <a:cubicBezTo>
                    <a:pt x="0" y="144509"/>
                    <a:pt x="34841" y="184153"/>
                    <a:pt x="80523" y="191829"/>
                  </a:cubicBezTo>
                  <a:lnTo>
                    <a:pt x="80523" y="116802"/>
                  </a:lnTo>
                  <a:lnTo>
                    <a:pt x="57210" y="116802"/>
                  </a:lnTo>
                  <a:lnTo>
                    <a:pt x="57210" y="89803"/>
                  </a:lnTo>
                  <a:lnTo>
                    <a:pt x="80523" y="89803"/>
                  </a:lnTo>
                  <a:lnTo>
                    <a:pt x="80523" y="69895"/>
                  </a:lnTo>
                  <a:cubicBezTo>
                    <a:pt x="80523" y="46796"/>
                    <a:pt x="94631" y="34208"/>
                    <a:pt x="115240" y="34208"/>
                  </a:cubicBezTo>
                  <a:cubicBezTo>
                    <a:pt x="125111" y="34208"/>
                    <a:pt x="133593" y="34943"/>
                    <a:pt x="136056" y="35267"/>
                  </a:cubicBezTo>
                  <a:lnTo>
                    <a:pt x="136056" y="59412"/>
                  </a:lnTo>
                  <a:lnTo>
                    <a:pt x="121762" y="59419"/>
                  </a:lnTo>
                  <a:cubicBezTo>
                    <a:pt x="110556" y="59419"/>
                    <a:pt x="108396" y="64743"/>
                    <a:pt x="108396" y="72558"/>
                  </a:cubicBezTo>
                  <a:lnTo>
                    <a:pt x="108396" y="89789"/>
                  </a:lnTo>
                  <a:lnTo>
                    <a:pt x="135133" y="89789"/>
                  </a:lnTo>
                  <a:lnTo>
                    <a:pt x="131646" y="116788"/>
                  </a:lnTo>
                  <a:lnTo>
                    <a:pt x="108396" y="116788"/>
                  </a:lnTo>
                  <a:lnTo>
                    <a:pt x="108396" y="192475"/>
                  </a:lnTo>
                  <a:cubicBezTo>
                    <a:pt x="156210" y="186655"/>
                    <a:pt x="193280" y="146002"/>
                    <a:pt x="193280" y="96613"/>
                  </a:cubicBezTo>
                  <a:cubicBezTo>
                    <a:pt x="193280" y="43268"/>
                    <a:pt x="150012" y="0"/>
                    <a:pt x="96640" y="0"/>
                  </a:cubicBezTo>
                  <a:close/>
                </a:path>
              </a:pathLst>
            </a:custGeom>
            <a:grpFill/>
            <a:ln w="11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grpSp>
        <p:nvGrpSpPr>
          <p:cNvPr id="22" name="Graphique 5">
            <a:extLst>
              <a:ext uri="{FF2B5EF4-FFF2-40B4-BE49-F238E27FC236}">
                <a16:creationId xmlns:a16="http://schemas.microsoft.com/office/drawing/2014/main" id="{049CBD90-75C7-47ED-B496-8C528DE04E0A}"/>
              </a:ext>
            </a:extLst>
          </p:cNvPr>
          <p:cNvGrpSpPr/>
          <p:nvPr/>
        </p:nvGrpSpPr>
        <p:grpSpPr>
          <a:xfrm>
            <a:off x="4512814" y="6364959"/>
            <a:ext cx="193673" cy="193673"/>
            <a:chOff x="11169267" y="6375401"/>
            <a:chExt cx="193673" cy="193673"/>
          </a:xfrm>
          <a:solidFill>
            <a:schemeClr val="accent1"/>
          </a:solidFill>
        </p:grpSpPr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CB030C3D-33EC-4F77-8122-0EF89340D59F}"/>
                </a:ext>
              </a:extLst>
            </p:cNvPr>
            <p:cNvSpPr/>
            <p:nvPr/>
          </p:nvSpPr>
          <p:spPr>
            <a:xfrm>
              <a:off x="11169267" y="6375401"/>
              <a:ext cx="193673" cy="193673"/>
            </a:xfrm>
            <a:custGeom>
              <a:avLst/>
              <a:gdLst>
                <a:gd name="connsiteX0" fmla="*/ 96837 w 193673"/>
                <a:gd name="connsiteY0" fmla="*/ 0 h 193673"/>
                <a:gd name="connsiteX1" fmla="*/ 0 w 193673"/>
                <a:gd name="connsiteY1" fmla="*/ 96837 h 193673"/>
                <a:gd name="connsiteX2" fmla="*/ 96837 w 193673"/>
                <a:gd name="connsiteY2" fmla="*/ 193673 h 193673"/>
                <a:gd name="connsiteX3" fmla="*/ 193673 w 193673"/>
                <a:gd name="connsiteY3" fmla="*/ 96837 h 193673"/>
                <a:gd name="connsiteX4" fmla="*/ 96837 w 193673"/>
                <a:gd name="connsiteY4" fmla="*/ 0 h 193673"/>
                <a:gd name="connsiteX5" fmla="*/ 61104 w 193673"/>
                <a:gd name="connsiteY5" fmla="*/ 125324 h 193673"/>
                <a:gd name="connsiteX6" fmla="*/ 32617 w 193673"/>
                <a:gd name="connsiteY6" fmla="*/ 96831 h 193673"/>
                <a:gd name="connsiteX7" fmla="*/ 61104 w 193673"/>
                <a:gd name="connsiteY7" fmla="*/ 68349 h 193673"/>
                <a:gd name="connsiteX8" fmla="*/ 89591 w 193673"/>
                <a:gd name="connsiteY8" fmla="*/ 96831 h 193673"/>
                <a:gd name="connsiteX9" fmla="*/ 61104 w 193673"/>
                <a:gd name="connsiteY9" fmla="*/ 125324 h 193673"/>
                <a:gd name="connsiteX10" fmla="*/ 132569 w 193673"/>
                <a:gd name="connsiteY10" fmla="*/ 125324 h 193673"/>
                <a:gd name="connsiteX11" fmla="*/ 104088 w 193673"/>
                <a:gd name="connsiteY11" fmla="*/ 96831 h 193673"/>
                <a:gd name="connsiteX12" fmla="*/ 132569 w 193673"/>
                <a:gd name="connsiteY12" fmla="*/ 68349 h 193673"/>
                <a:gd name="connsiteX13" fmla="*/ 161051 w 193673"/>
                <a:gd name="connsiteY13" fmla="*/ 96831 h 193673"/>
                <a:gd name="connsiteX14" fmla="*/ 132569 w 193673"/>
                <a:gd name="connsiteY14" fmla="*/ 125324 h 19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673" h="193673">
                  <a:moveTo>
                    <a:pt x="96837" y="0"/>
                  </a:moveTo>
                  <a:cubicBezTo>
                    <a:pt x="43354" y="0"/>
                    <a:pt x="0" y="43349"/>
                    <a:pt x="0" y="96837"/>
                  </a:cubicBezTo>
                  <a:cubicBezTo>
                    <a:pt x="0" y="150330"/>
                    <a:pt x="43354" y="193673"/>
                    <a:pt x="96837" y="193673"/>
                  </a:cubicBezTo>
                  <a:cubicBezTo>
                    <a:pt x="150319" y="193673"/>
                    <a:pt x="193673" y="150330"/>
                    <a:pt x="193673" y="96837"/>
                  </a:cubicBezTo>
                  <a:cubicBezTo>
                    <a:pt x="193673" y="43349"/>
                    <a:pt x="150319" y="0"/>
                    <a:pt x="96837" y="0"/>
                  </a:cubicBezTo>
                  <a:close/>
                  <a:moveTo>
                    <a:pt x="61104" y="125324"/>
                  </a:moveTo>
                  <a:cubicBezTo>
                    <a:pt x="45371" y="125324"/>
                    <a:pt x="32617" y="112558"/>
                    <a:pt x="32617" y="96831"/>
                  </a:cubicBezTo>
                  <a:cubicBezTo>
                    <a:pt x="32617" y="81098"/>
                    <a:pt x="45371" y="68349"/>
                    <a:pt x="61104" y="68349"/>
                  </a:cubicBezTo>
                  <a:cubicBezTo>
                    <a:pt x="76831" y="68349"/>
                    <a:pt x="89591" y="81098"/>
                    <a:pt x="89591" y="96831"/>
                  </a:cubicBezTo>
                  <a:cubicBezTo>
                    <a:pt x="89591" y="112558"/>
                    <a:pt x="76831" y="125324"/>
                    <a:pt x="61104" y="125324"/>
                  </a:cubicBezTo>
                  <a:close/>
                  <a:moveTo>
                    <a:pt x="132569" y="125324"/>
                  </a:moveTo>
                  <a:cubicBezTo>
                    <a:pt x="116836" y="125324"/>
                    <a:pt x="104088" y="112558"/>
                    <a:pt x="104088" y="96831"/>
                  </a:cubicBezTo>
                  <a:cubicBezTo>
                    <a:pt x="104088" y="81098"/>
                    <a:pt x="116836" y="68349"/>
                    <a:pt x="132569" y="68349"/>
                  </a:cubicBezTo>
                  <a:cubicBezTo>
                    <a:pt x="148302" y="68349"/>
                    <a:pt x="161051" y="81098"/>
                    <a:pt x="161051" y="96831"/>
                  </a:cubicBezTo>
                  <a:cubicBezTo>
                    <a:pt x="161051" y="112558"/>
                    <a:pt x="148302" y="125324"/>
                    <a:pt x="132569" y="125324"/>
                  </a:cubicBezTo>
                  <a:close/>
                </a:path>
              </a:pathLst>
            </a:custGeom>
            <a:grpFill/>
            <a:ln w="56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grpSp>
        <p:nvGrpSpPr>
          <p:cNvPr id="24" name="Graphique 9">
            <a:extLst>
              <a:ext uri="{FF2B5EF4-FFF2-40B4-BE49-F238E27FC236}">
                <a16:creationId xmlns:a16="http://schemas.microsoft.com/office/drawing/2014/main" id="{23536F57-EC62-42E4-A6A4-23561A434EBD}"/>
              </a:ext>
            </a:extLst>
          </p:cNvPr>
          <p:cNvGrpSpPr/>
          <p:nvPr/>
        </p:nvGrpSpPr>
        <p:grpSpPr>
          <a:xfrm>
            <a:off x="4916203" y="6364958"/>
            <a:ext cx="193674" cy="193674"/>
            <a:chOff x="11700641" y="6375400"/>
            <a:chExt cx="193674" cy="193674"/>
          </a:xfrm>
          <a:solidFill>
            <a:schemeClr val="accent1"/>
          </a:solidFill>
        </p:grpSpPr>
        <p:grpSp>
          <p:nvGrpSpPr>
            <p:cNvPr id="25" name="Graphique 9">
              <a:extLst>
                <a:ext uri="{FF2B5EF4-FFF2-40B4-BE49-F238E27FC236}">
                  <a16:creationId xmlns:a16="http://schemas.microsoft.com/office/drawing/2014/main" id="{23536F57-EC62-42E4-A6A4-23561A434EBD}"/>
                </a:ext>
              </a:extLst>
            </p:cNvPr>
            <p:cNvGrpSpPr/>
            <p:nvPr/>
          </p:nvGrpSpPr>
          <p:grpSpPr>
            <a:xfrm>
              <a:off x="11717377" y="6375400"/>
              <a:ext cx="160058" cy="193533"/>
              <a:chOff x="11717377" y="6375400"/>
              <a:chExt cx="160058" cy="193533"/>
            </a:xfrm>
            <a:grpFill/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5AE801-BA57-494F-AE9A-A5FDC1460DFB}"/>
                  </a:ext>
                </a:extLst>
              </p:cNvPr>
              <p:cNvSpPr/>
              <p:nvPr/>
            </p:nvSpPr>
            <p:spPr>
              <a:xfrm>
                <a:off x="11717377" y="6457479"/>
                <a:ext cx="160058" cy="111454"/>
              </a:xfrm>
              <a:custGeom>
                <a:avLst/>
                <a:gdLst>
                  <a:gd name="connsiteX0" fmla="*/ 157250 w 160058"/>
                  <a:gd name="connsiteY0" fmla="*/ 17926 h 111454"/>
                  <a:gd name="connsiteX1" fmla="*/ 151040 w 160058"/>
                  <a:gd name="connsiteY1" fmla="*/ 7235 h 111454"/>
                  <a:gd name="connsiteX2" fmla="*/ 139968 w 160058"/>
                  <a:gd name="connsiteY2" fmla="*/ 2159 h 111454"/>
                  <a:gd name="connsiteX3" fmla="*/ 80029 w 160058"/>
                  <a:gd name="connsiteY3" fmla="*/ 0 h 111454"/>
                  <a:gd name="connsiteX4" fmla="*/ 20197 w 160058"/>
                  <a:gd name="connsiteY4" fmla="*/ 2159 h 111454"/>
                  <a:gd name="connsiteX5" fmla="*/ 9073 w 160058"/>
                  <a:gd name="connsiteY5" fmla="*/ 7235 h 111454"/>
                  <a:gd name="connsiteX6" fmla="*/ 2808 w 160058"/>
                  <a:gd name="connsiteY6" fmla="*/ 17926 h 111454"/>
                  <a:gd name="connsiteX7" fmla="*/ 0 w 160058"/>
                  <a:gd name="connsiteY7" fmla="*/ 55727 h 111454"/>
                  <a:gd name="connsiteX8" fmla="*/ 2808 w 160058"/>
                  <a:gd name="connsiteY8" fmla="*/ 93528 h 111454"/>
                  <a:gd name="connsiteX9" fmla="*/ 9019 w 160058"/>
                  <a:gd name="connsiteY9" fmla="*/ 104218 h 111454"/>
                  <a:gd name="connsiteX10" fmla="*/ 20089 w 160058"/>
                  <a:gd name="connsiteY10" fmla="*/ 109186 h 111454"/>
                  <a:gd name="connsiteX11" fmla="*/ 80030 w 160058"/>
                  <a:gd name="connsiteY11" fmla="*/ 111454 h 111454"/>
                  <a:gd name="connsiteX12" fmla="*/ 139968 w 160058"/>
                  <a:gd name="connsiteY12" fmla="*/ 109186 h 111454"/>
                  <a:gd name="connsiteX13" fmla="*/ 150985 w 160058"/>
                  <a:gd name="connsiteY13" fmla="*/ 104218 h 111454"/>
                  <a:gd name="connsiteX14" fmla="*/ 157249 w 160058"/>
                  <a:gd name="connsiteY14" fmla="*/ 93528 h 111454"/>
                  <a:gd name="connsiteX15" fmla="*/ 160058 w 160058"/>
                  <a:gd name="connsiteY15" fmla="*/ 55727 h 111454"/>
                  <a:gd name="connsiteX16" fmla="*/ 157250 w 160058"/>
                  <a:gd name="connsiteY16" fmla="*/ 17926 h 111454"/>
                  <a:gd name="connsiteX17" fmla="*/ 45687 w 160058"/>
                  <a:gd name="connsiteY17" fmla="*/ 28836 h 111454"/>
                  <a:gd name="connsiteX18" fmla="*/ 34132 w 160058"/>
                  <a:gd name="connsiteY18" fmla="*/ 28836 h 111454"/>
                  <a:gd name="connsiteX19" fmla="*/ 34132 w 160058"/>
                  <a:gd name="connsiteY19" fmla="*/ 90286 h 111454"/>
                  <a:gd name="connsiteX20" fmla="*/ 23332 w 160058"/>
                  <a:gd name="connsiteY20" fmla="*/ 90286 h 111454"/>
                  <a:gd name="connsiteX21" fmla="*/ 23332 w 160058"/>
                  <a:gd name="connsiteY21" fmla="*/ 28836 h 111454"/>
                  <a:gd name="connsiteX22" fmla="*/ 11992 w 160058"/>
                  <a:gd name="connsiteY22" fmla="*/ 28836 h 111454"/>
                  <a:gd name="connsiteX23" fmla="*/ 11992 w 160058"/>
                  <a:gd name="connsiteY23" fmla="*/ 18685 h 111454"/>
                  <a:gd name="connsiteX24" fmla="*/ 45688 w 160058"/>
                  <a:gd name="connsiteY24" fmla="*/ 18685 h 111454"/>
                  <a:gd name="connsiteX25" fmla="*/ 45688 w 160058"/>
                  <a:gd name="connsiteY25" fmla="*/ 28836 h 111454"/>
                  <a:gd name="connsiteX26" fmla="*/ 74846 w 160058"/>
                  <a:gd name="connsiteY26" fmla="*/ 90286 h 111454"/>
                  <a:gd name="connsiteX27" fmla="*/ 65234 w 160058"/>
                  <a:gd name="connsiteY27" fmla="*/ 90286 h 111454"/>
                  <a:gd name="connsiteX28" fmla="*/ 65234 w 160058"/>
                  <a:gd name="connsiteY28" fmla="*/ 84453 h 111454"/>
                  <a:gd name="connsiteX29" fmla="*/ 54217 w 160058"/>
                  <a:gd name="connsiteY29" fmla="*/ 91042 h 111454"/>
                  <a:gd name="connsiteX30" fmla="*/ 47955 w 160058"/>
                  <a:gd name="connsiteY30" fmla="*/ 87046 h 111454"/>
                  <a:gd name="connsiteX31" fmla="*/ 47090 w 160058"/>
                  <a:gd name="connsiteY31" fmla="*/ 79161 h 111454"/>
                  <a:gd name="connsiteX32" fmla="*/ 47090 w 160058"/>
                  <a:gd name="connsiteY32" fmla="*/ 36935 h 111454"/>
                  <a:gd name="connsiteX33" fmla="*/ 56702 w 160058"/>
                  <a:gd name="connsiteY33" fmla="*/ 36935 h 111454"/>
                  <a:gd name="connsiteX34" fmla="*/ 56702 w 160058"/>
                  <a:gd name="connsiteY34" fmla="*/ 76246 h 111454"/>
                  <a:gd name="connsiteX35" fmla="*/ 56811 w 160058"/>
                  <a:gd name="connsiteY35" fmla="*/ 80026 h 111454"/>
                  <a:gd name="connsiteX36" fmla="*/ 59079 w 160058"/>
                  <a:gd name="connsiteY36" fmla="*/ 82294 h 111454"/>
                  <a:gd name="connsiteX37" fmla="*/ 65235 w 160058"/>
                  <a:gd name="connsiteY37" fmla="*/ 77758 h 111454"/>
                  <a:gd name="connsiteX38" fmla="*/ 65235 w 160058"/>
                  <a:gd name="connsiteY38" fmla="*/ 36935 h 111454"/>
                  <a:gd name="connsiteX39" fmla="*/ 74847 w 160058"/>
                  <a:gd name="connsiteY39" fmla="*/ 36935 h 111454"/>
                  <a:gd name="connsiteX40" fmla="*/ 74847 w 160058"/>
                  <a:gd name="connsiteY40" fmla="*/ 90286 h 111454"/>
                  <a:gd name="connsiteX41" fmla="*/ 111566 w 160058"/>
                  <a:gd name="connsiteY41" fmla="*/ 74302 h 111454"/>
                  <a:gd name="connsiteX42" fmla="*/ 110598 w 160058"/>
                  <a:gd name="connsiteY42" fmla="*/ 85104 h 111454"/>
                  <a:gd name="connsiteX43" fmla="*/ 102929 w 160058"/>
                  <a:gd name="connsiteY43" fmla="*/ 91042 h 111454"/>
                  <a:gd name="connsiteX44" fmla="*/ 92884 w 160058"/>
                  <a:gd name="connsiteY44" fmla="*/ 85104 h 111454"/>
                  <a:gd name="connsiteX45" fmla="*/ 92884 w 160058"/>
                  <a:gd name="connsiteY45" fmla="*/ 90287 h 111454"/>
                  <a:gd name="connsiteX46" fmla="*/ 83273 w 160058"/>
                  <a:gd name="connsiteY46" fmla="*/ 90287 h 111454"/>
                  <a:gd name="connsiteX47" fmla="*/ 83273 w 160058"/>
                  <a:gd name="connsiteY47" fmla="*/ 18685 h 111454"/>
                  <a:gd name="connsiteX48" fmla="*/ 92884 w 160058"/>
                  <a:gd name="connsiteY48" fmla="*/ 18685 h 111454"/>
                  <a:gd name="connsiteX49" fmla="*/ 92884 w 160058"/>
                  <a:gd name="connsiteY49" fmla="*/ 42120 h 111454"/>
                  <a:gd name="connsiteX50" fmla="*/ 102929 w 160058"/>
                  <a:gd name="connsiteY50" fmla="*/ 36290 h 111454"/>
                  <a:gd name="connsiteX51" fmla="*/ 110598 w 160058"/>
                  <a:gd name="connsiteY51" fmla="*/ 42338 h 111454"/>
                  <a:gd name="connsiteX52" fmla="*/ 111566 w 160058"/>
                  <a:gd name="connsiteY52" fmla="*/ 53029 h 111454"/>
                  <a:gd name="connsiteX53" fmla="*/ 111566 w 160058"/>
                  <a:gd name="connsiteY53" fmla="*/ 74302 h 111454"/>
                  <a:gd name="connsiteX54" fmla="*/ 148070 w 160058"/>
                  <a:gd name="connsiteY54" fmla="*/ 65447 h 111454"/>
                  <a:gd name="connsiteX55" fmla="*/ 128739 w 160058"/>
                  <a:gd name="connsiteY55" fmla="*/ 65447 h 111454"/>
                  <a:gd name="connsiteX56" fmla="*/ 128739 w 160058"/>
                  <a:gd name="connsiteY56" fmla="*/ 74843 h 111454"/>
                  <a:gd name="connsiteX57" fmla="*/ 133706 w 160058"/>
                  <a:gd name="connsiteY57" fmla="*/ 82294 h 111454"/>
                  <a:gd name="connsiteX58" fmla="*/ 138026 w 160058"/>
                  <a:gd name="connsiteY58" fmla="*/ 78405 h 111454"/>
                  <a:gd name="connsiteX59" fmla="*/ 138242 w 160058"/>
                  <a:gd name="connsiteY59" fmla="*/ 71819 h 111454"/>
                  <a:gd name="connsiteX60" fmla="*/ 148069 w 160058"/>
                  <a:gd name="connsiteY60" fmla="*/ 71819 h 111454"/>
                  <a:gd name="connsiteX61" fmla="*/ 148069 w 160058"/>
                  <a:gd name="connsiteY61" fmla="*/ 73222 h 111454"/>
                  <a:gd name="connsiteX62" fmla="*/ 147853 w 160058"/>
                  <a:gd name="connsiteY62" fmla="*/ 79487 h 111454"/>
                  <a:gd name="connsiteX63" fmla="*/ 145585 w 160058"/>
                  <a:gd name="connsiteY63" fmla="*/ 85318 h 111454"/>
                  <a:gd name="connsiteX64" fmla="*/ 133919 w 160058"/>
                  <a:gd name="connsiteY64" fmla="*/ 91042 h 111454"/>
                  <a:gd name="connsiteX65" fmla="*/ 122256 w 160058"/>
                  <a:gd name="connsiteY65" fmla="*/ 85535 h 111454"/>
                  <a:gd name="connsiteX66" fmla="*/ 119126 w 160058"/>
                  <a:gd name="connsiteY66" fmla="*/ 73007 h 111454"/>
                  <a:gd name="connsiteX67" fmla="*/ 119126 w 160058"/>
                  <a:gd name="connsiteY67" fmla="*/ 54322 h 111454"/>
                  <a:gd name="connsiteX68" fmla="*/ 122147 w 160058"/>
                  <a:gd name="connsiteY68" fmla="*/ 41794 h 111454"/>
                  <a:gd name="connsiteX69" fmla="*/ 133706 w 160058"/>
                  <a:gd name="connsiteY69" fmla="*/ 36287 h 111454"/>
                  <a:gd name="connsiteX70" fmla="*/ 145153 w 160058"/>
                  <a:gd name="connsiteY70" fmla="*/ 41794 h 111454"/>
                  <a:gd name="connsiteX71" fmla="*/ 148070 w 160058"/>
                  <a:gd name="connsiteY71" fmla="*/ 54322 h 111454"/>
                  <a:gd name="connsiteX72" fmla="*/ 148070 w 160058"/>
                  <a:gd name="connsiteY72" fmla="*/ 65447 h 111454"/>
                  <a:gd name="connsiteX73" fmla="*/ 148070 w 160058"/>
                  <a:gd name="connsiteY73" fmla="*/ 65447 h 11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60058" h="111454">
                    <a:moveTo>
                      <a:pt x="157250" y="17926"/>
                    </a:moveTo>
                    <a:cubicBezTo>
                      <a:pt x="156315" y="13677"/>
                      <a:pt x="154243" y="10114"/>
                      <a:pt x="151040" y="7235"/>
                    </a:cubicBezTo>
                    <a:cubicBezTo>
                      <a:pt x="147835" y="4356"/>
                      <a:pt x="144146" y="2663"/>
                      <a:pt x="139968" y="2159"/>
                    </a:cubicBezTo>
                    <a:cubicBezTo>
                      <a:pt x="126721" y="719"/>
                      <a:pt x="106742" y="0"/>
                      <a:pt x="80029" y="0"/>
                    </a:cubicBezTo>
                    <a:cubicBezTo>
                      <a:pt x="53316" y="0"/>
                      <a:pt x="33373" y="720"/>
                      <a:pt x="20197" y="2159"/>
                    </a:cubicBezTo>
                    <a:cubicBezTo>
                      <a:pt x="15950" y="2663"/>
                      <a:pt x="12242" y="4356"/>
                      <a:pt x="9073" y="7235"/>
                    </a:cubicBezTo>
                    <a:cubicBezTo>
                      <a:pt x="5904" y="10115"/>
                      <a:pt x="3816" y="13679"/>
                      <a:pt x="2808" y="17926"/>
                    </a:cubicBezTo>
                    <a:cubicBezTo>
                      <a:pt x="936" y="26280"/>
                      <a:pt x="0" y="38879"/>
                      <a:pt x="0" y="55727"/>
                    </a:cubicBezTo>
                    <a:cubicBezTo>
                      <a:pt x="0" y="72862"/>
                      <a:pt x="936" y="85463"/>
                      <a:pt x="2808" y="93528"/>
                    </a:cubicBezTo>
                    <a:cubicBezTo>
                      <a:pt x="3745" y="97774"/>
                      <a:pt x="5816" y="101340"/>
                      <a:pt x="9019" y="104218"/>
                    </a:cubicBezTo>
                    <a:cubicBezTo>
                      <a:pt x="12223" y="107098"/>
                      <a:pt x="15913" y="108754"/>
                      <a:pt x="20089" y="109186"/>
                    </a:cubicBezTo>
                    <a:cubicBezTo>
                      <a:pt x="33338" y="110698"/>
                      <a:pt x="53319" y="111454"/>
                      <a:pt x="80030" y="111454"/>
                    </a:cubicBezTo>
                    <a:cubicBezTo>
                      <a:pt x="106739" y="111454"/>
                      <a:pt x="126723" y="110698"/>
                      <a:pt x="139968" y="109186"/>
                    </a:cubicBezTo>
                    <a:cubicBezTo>
                      <a:pt x="144145" y="108754"/>
                      <a:pt x="147816" y="107098"/>
                      <a:pt x="150985" y="104218"/>
                    </a:cubicBezTo>
                    <a:cubicBezTo>
                      <a:pt x="154154" y="101340"/>
                      <a:pt x="156242" y="97774"/>
                      <a:pt x="157249" y="93528"/>
                    </a:cubicBezTo>
                    <a:cubicBezTo>
                      <a:pt x="159121" y="85174"/>
                      <a:pt x="160058" y="72575"/>
                      <a:pt x="160058" y="55727"/>
                    </a:cubicBezTo>
                    <a:cubicBezTo>
                      <a:pt x="160058" y="38591"/>
                      <a:pt x="159121" y="25991"/>
                      <a:pt x="157250" y="17926"/>
                    </a:cubicBezTo>
                    <a:close/>
                    <a:moveTo>
                      <a:pt x="45687" y="28836"/>
                    </a:moveTo>
                    <a:lnTo>
                      <a:pt x="34132" y="28836"/>
                    </a:lnTo>
                    <a:lnTo>
                      <a:pt x="34132" y="90286"/>
                    </a:lnTo>
                    <a:lnTo>
                      <a:pt x="23332" y="90286"/>
                    </a:lnTo>
                    <a:lnTo>
                      <a:pt x="23332" y="28836"/>
                    </a:lnTo>
                    <a:lnTo>
                      <a:pt x="11992" y="28836"/>
                    </a:lnTo>
                    <a:lnTo>
                      <a:pt x="11992" y="18685"/>
                    </a:lnTo>
                    <a:lnTo>
                      <a:pt x="45688" y="18685"/>
                    </a:lnTo>
                    <a:lnTo>
                      <a:pt x="45688" y="28836"/>
                    </a:lnTo>
                    <a:close/>
                    <a:moveTo>
                      <a:pt x="74846" y="90286"/>
                    </a:moveTo>
                    <a:lnTo>
                      <a:pt x="65234" y="90286"/>
                    </a:lnTo>
                    <a:lnTo>
                      <a:pt x="65234" y="84453"/>
                    </a:lnTo>
                    <a:cubicBezTo>
                      <a:pt x="61347" y="88846"/>
                      <a:pt x="57673" y="91042"/>
                      <a:pt x="54217" y="91042"/>
                    </a:cubicBezTo>
                    <a:cubicBezTo>
                      <a:pt x="50906" y="91042"/>
                      <a:pt x="48818" y="89709"/>
                      <a:pt x="47955" y="87046"/>
                    </a:cubicBezTo>
                    <a:cubicBezTo>
                      <a:pt x="47379" y="85318"/>
                      <a:pt x="47090" y="82689"/>
                      <a:pt x="47090" y="79161"/>
                    </a:cubicBezTo>
                    <a:lnTo>
                      <a:pt x="47090" y="36935"/>
                    </a:lnTo>
                    <a:lnTo>
                      <a:pt x="56702" y="36935"/>
                    </a:lnTo>
                    <a:lnTo>
                      <a:pt x="56702" y="76246"/>
                    </a:lnTo>
                    <a:cubicBezTo>
                      <a:pt x="56702" y="78549"/>
                      <a:pt x="56738" y="79810"/>
                      <a:pt x="56811" y="80026"/>
                    </a:cubicBezTo>
                    <a:cubicBezTo>
                      <a:pt x="57027" y="81538"/>
                      <a:pt x="57782" y="82294"/>
                      <a:pt x="59079" y="82294"/>
                    </a:cubicBezTo>
                    <a:cubicBezTo>
                      <a:pt x="61022" y="82294"/>
                      <a:pt x="63076" y="80782"/>
                      <a:pt x="65235" y="77758"/>
                    </a:cubicBezTo>
                    <a:lnTo>
                      <a:pt x="65235" y="36935"/>
                    </a:lnTo>
                    <a:lnTo>
                      <a:pt x="74847" y="36935"/>
                    </a:lnTo>
                    <a:lnTo>
                      <a:pt x="74847" y="90286"/>
                    </a:lnTo>
                    <a:close/>
                    <a:moveTo>
                      <a:pt x="111566" y="74302"/>
                    </a:moveTo>
                    <a:cubicBezTo>
                      <a:pt x="111566" y="79557"/>
                      <a:pt x="111243" y="83160"/>
                      <a:pt x="110598" y="85104"/>
                    </a:cubicBezTo>
                    <a:cubicBezTo>
                      <a:pt x="109371" y="89062"/>
                      <a:pt x="106817" y="91042"/>
                      <a:pt x="102929" y="91042"/>
                    </a:cubicBezTo>
                    <a:cubicBezTo>
                      <a:pt x="99473" y="91042"/>
                      <a:pt x="96125" y="89062"/>
                      <a:pt x="92884" y="85104"/>
                    </a:cubicBezTo>
                    <a:lnTo>
                      <a:pt x="92884" y="90287"/>
                    </a:lnTo>
                    <a:lnTo>
                      <a:pt x="83273" y="90287"/>
                    </a:lnTo>
                    <a:lnTo>
                      <a:pt x="83273" y="18685"/>
                    </a:lnTo>
                    <a:lnTo>
                      <a:pt x="92884" y="18685"/>
                    </a:lnTo>
                    <a:lnTo>
                      <a:pt x="92884" y="42120"/>
                    </a:lnTo>
                    <a:cubicBezTo>
                      <a:pt x="95981" y="38234"/>
                      <a:pt x="99328" y="36290"/>
                      <a:pt x="102929" y="36290"/>
                    </a:cubicBezTo>
                    <a:cubicBezTo>
                      <a:pt x="106817" y="36290"/>
                      <a:pt x="109371" y="38307"/>
                      <a:pt x="110598" y="42338"/>
                    </a:cubicBezTo>
                    <a:cubicBezTo>
                      <a:pt x="111242" y="44210"/>
                      <a:pt x="111566" y="47773"/>
                      <a:pt x="111566" y="53029"/>
                    </a:cubicBezTo>
                    <a:lnTo>
                      <a:pt x="111566" y="74302"/>
                    </a:lnTo>
                    <a:close/>
                    <a:moveTo>
                      <a:pt x="148070" y="65447"/>
                    </a:moveTo>
                    <a:lnTo>
                      <a:pt x="128739" y="65447"/>
                    </a:lnTo>
                    <a:lnTo>
                      <a:pt x="128739" y="74843"/>
                    </a:lnTo>
                    <a:cubicBezTo>
                      <a:pt x="128739" y="79811"/>
                      <a:pt x="130393" y="82294"/>
                      <a:pt x="133706" y="82294"/>
                    </a:cubicBezTo>
                    <a:cubicBezTo>
                      <a:pt x="136081" y="82294"/>
                      <a:pt x="137522" y="80999"/>
                      <a:pt x="138026" y="78405"/>
                    </a:cubicBezTo>
                    <a:cubicBezTo>
                      <a:pt x="138168" y="77686"/>
                      <a:pt x="138242" y="75490"/>
                      <a:pt x="138242" y="71819"/>
                    </a:cubicBezTo>
                    <a:lnTo>
                      <a:pt x="148069" y="71819"/>
                    </a:lnTo>
                    <a:lnTo>
                      <a:pt x="148069" y="73222"/>
                    </a:lnTo>
                    <a:cubicBezTo>
                      <a:pt x="148069" y="76751"/>
                      <a:pt x="147996" y="78838"/>
                      <a:pt x="147853" y="79487"/>
                    </a:cubicBezTo>
                    <a:cubicBezTo>
                      <a:pt x="147639" y="81429"/>
                      <a:pt x="146885" y="83373"/>
                      <a:pt x="145585" y="85318"/>
                    </a:cubicBezTo>
                    <a:cubicBezTo>
                      <a:pt x="142993" y="89134"/>
                      <a:pt x="139102" y="91042"/>
                      <a:pt x="133919" y="91042"/>
                    </a:cubicBezTo>
                    <a:cubicBezTo>
                      <a:pt x="128954" y="91042"/>
                      <a:pt x="125065" y="89205"/>
                      <a:pt x="122256" y="85535"/>
                    </a:cubicBezTo>
                    <a:cubicBezTo>
                      <a:pt x="120169" y="82871"/>
                      <a:pt x="119126" y="78695"/>
                      <a:pt x="119126" y="73007"/>
                    </a:cubicBezTo>
                    <a:lnTo>
                      <a:pt x="119126" y="54322"/>
                    </a:lnTo>
                    <a:cubicBezTo>
                      <a:pt x="119126" y="48634"/>
                      <a:pt x="120133" y="44458"/>
                      <a:pt x="122147" y="41794"/>
                    </a:cubicBezTo>
                    <a:cubicBezTo>
                      <a:pt x="124956" y="38123"/>
                      <a:pt x="128808" y="36287"/>
                      <a:pt x="133706" y="36287"/>
                    </a:cubicBezTo>
                    <a:cubicBezTo>
                      <a:pt x="138531" y="36287"/>
                      <a:pt x="142349" y="38123"/>
                      <a:pt x="145153" y="41794"/>
                    </a:cubicBezTo>
                    <a:cubicBezTo>
                      <a:pt x="147100" y="44458"/>
                      <a:pt x="148070" y="48634"/>
                      <a:pt x="148070" y="54322"/>
                    </a:cubicBezTo>
                    <a:lnTo>
                      <a:pt x="148070" y="65447"/>
                    </a:lnTo>
                    <a:lnTo>
                      <a:pt x="148070" y="65447"/>
                    </a:ln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17E9F6C-0389-4F69-87E8-1A7559C1F500}"/>
                  </a:ext>
                </a:extLst>
              </p:cNvPr>
              <p:cNvSpPr/>
              <p:nvPr/>
            </p:nvSpPr>
            <p:spPr>
              <a:xfrm>
                <a:off x="11810258" y="6502514"/>
                <a:ext cx="9073" cy="37258"/>
              </a:xfrm>
              <a:custGeom>
                <a:avLst/>
                <a:gdLst>
                  <a:gd name="connsiteX0" fmla="*/ 4860 w 9073"/>
                  <a:gd name="connsiteY0" fmla="*/ 0 h 37258"/>
                  <a:gd name="connsiteX1" fmla="*/ 0 w 9073"/>
                  <a:gd name="connsiteY1" fmla="*/ 2377 h 37258"/>
                  <a:gd name="connsiteX2" fmla="*/ 0 w 9073"/>
                  <a:gd name="connsiteY2" fmla="*/ 34883 h 37258"/>
                  <a:gd name="connsiteX3" fmla="*/ 4860 w 9073"/>
                  <a:gd name="connsiteY3" fmla="*/ 37258 h 37258"/>
                  <a:gd name="connsiteX4" fmla="*/ 9074 w 9073"/>
                  <a:gd name="connsiteY4" fmla="*/ 30022 h 37258"/>
                  <a:gd name="connsiteX5" fmla="*/ 9074 w 9073"/>
                  <a:gd name="connsiteY5" fmla="*/ 7236 h 37258"/>
                  <a:gd name="connsiteX6" fmla="*/ 4860 w 9073"/>
                  <a:gd name="connsiteY6" fmla="*/ 0 h 37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3" h="37258">
                    <a:moveTo>
                      <a:pt x="4860" y="0"/>
                    </a:moveTo>
                    <a:cubicBezTo>
                      <a:pt x="3203" y="0"/>
                      <a:pt x="1585" y="795"/>
                      <a:pt x="0" y="2377"/>
                    </a:cubicBezTo>
                    <a:lnTo>
                      <a:pt x="0" y="34883"/>
                    </a:lnTo>
                    <a:cubicBezTo>
                      <a:pt x="1584" y="36466"/>
                      <a:pt x="3203" y="37258"/>
                      <a:pt x="4860" y="37258"/>
                    </a:cubicBezTo>
                    <a:cubicBezTo>
                      <a:pt x="7666" y="37258"/>
                      <a:pt x="9074" y="34848"/>
                      <a:pt x="9074" y="30022"/>
                    </a:cubicBezTo>
                    <a:lnTo>
                      <a:pt x="9074" y="7236"/>
                    </a:lnTo>
                    <a:cubicBezTo>
                      <a:pt x="9073" y="2411"/>
                      <a:pt x="7669" y="0"/>
                      <a:pt x="4860" y="0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E10E328D-2CB6-4D7A-A1B0-8BC484E29D4A}"/>
                  </a:ext>
                </a:extLst>
              </p:cNvPr>
              <p:cNvSpPr/>
              <p:nvPr/>
            </p:nvSpPr>
            <p:spPr>
              <a:xfrm>
                <a:off x="11846116" y="6502514"/>
                <a:ext cx="9718" cy="12310"/>
              </a:xfrm>
              <a:custGeom>
                <a:avLst/>
                <a:gdLst>
                  <a:gd name="connsiteX0" fmla="*/ 4860 w 9718"/>
                  <a:gd name="connsiteY0" fmla="*/ 0 h 12310"/>
                  <a:gd name="connsiteX1" fmla="*/ 0 w 9718"/>
                  <a:gd name="connsiteY1" fmla="*/ 7342 h 12310"/>
                  <a:gd name="connsiteX2" fmla="*/ 0 w 9718"/>
                  <a:gd name="connsiteY2" fmla="*/ 12310 h 12310"/>
                  <a:gd name="connsiteX3" fmla="*/ 9719 w 9718"/>
                  <a:gd name="connsiteY3" fmla="*/ 12310 h 12310"/>
                  <a:gd name="connsiteX4" fmla="*/ 9719 w 9718"/>
                  <a:gd name="connsiteY4" fmla="*/ 7342 h 12310"/>
                  <a:gd name="connsiteX5" fmla="*/ 4860 w 9718"/>
                  <a:gd name="connsiteY5" fmla="*/ 0 h 1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18" h="12310">
                    <a:moveTo>
                      <a:pt x="4860" y="0"/>
                    </a:moveTo>
                    <a:cubicBezTo>
                      <a:pt x="1620" y="0"/>
                      <a:pt x="0" y="2449"/>
                      <a:pt x="0" y="7342"/>
                    </a:cubicBezTo>
                    <a:lnTo>
                      <a:pt x="0" y="12310"/>
                    </a:lnTo>
                    <a:lnTo>
                      <a:pt x="9719" y="12310"/>
                    </a:lnTo>
                    <a:lnTo>
                      <a:pt x="9719" y="7342"/>
                    </a:lnTo>
                    <a:cubicBezTo>
                      <a:pt x="9719" y="2447"/>
                      <a:pt x="8098" y="0"/>
                      <a:pt x="4860" y="0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5DCD05D9-95BE-4743-8821-9BB14D53FF48}"/>
                  </a:ext>
                </a:extLst>
              </p:cNvPr>
              <p:cNvSpPr/>
              <p:nvPr/>
            </p:nvSpPr>
            <p:spPr>
              <a:xfrm>
                <a:off x="11743195" y="6375400"/>
                <a:ext cx="37473" cy="72359"/>
              </a:xfrm>
              <a:custGeom>
                <a:avLst/>
                <a:gdLst>
                  <a:gd name="connsiteX0" fmla="*/ 13609 w 37473"/>
                  <a:gd name="connsiteY0" fmla="*/ 43091 h 72359"/>
                  <a:gd name="connsiteX1" fmla="*/ 13609 w 37473"/>
                  <a:gd name="connsiteY1" fmla="*/ 72360 h 72359"/>
                  <a:gd name="connsiteX2" fmla="*/ 24408 w 37473"/>
                  <a:gd name="connsiteY2" fmla="*/ 72360 h 72359"/>
                  <a:gd name="connsiteX3" fmla="*/ 24408 w 37473"/>
                  <a:gd name="connsiteY3" fmla="*/ 43091 h 72359"/>
                  <a:gd name="connsiteX4" fmla="*/ 37474 w 37473"/>
                  <a:gd name="connsiteY4" fmla="*/ 0 h 72359"/>
                  <a:gd name="connsiteX5" fmla="*/ 26458 w 37473"/>
                  <a:gd name="connsiteY5" fmla="*/ 0 h 72359"/>
                  <a:gd name="connsiteX6" fmla="*/ 19116 w 37473"/>
                  <a:gd name="connsiteY6" fmla="*/ 28404 h 72359"/>
                  <a:gd name="connsiteX7" fmla="*/ 11447 w 37473"/>
                  <a:gd name="connsiteY7" fmla="*/ 0 h 72359"/>
                  <a:gd name="connsiteX8" fmla="*/ 0 w 37473"/>
                  <a:gd name="connsiteY8" fmla="*/ 0 h 72359"/>
                  <a:gd name="connsiteX9" fmla="*/ 7020 w 37473"/>
                  <a:gd name="connsiteY9" fmla="*/ 20196 h 72359"/>
                  <a:gd name="connsiteX10" fmla="*/ 13609 w 37473"/>
                  <a:gd name="connsiteY10" fmla="*/ 43091 h 7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473" h="72359">
                    <a:moveTo>
                      <a:pt x="13609" y="43091"/>
                    </a:moveTo>
                    <a:lnTo>
                      <a:pt x="13609" y="72360"/>
                    </a:lnTo>
                    <a:lnTo>
                      <a:pt x="24408" y="72360"/>
                    </a:lnTo>
                    <a:lnTo>
                      <a:pt x="24408" y="43091"/>
                    </a:lnTo>
                    <a:lnTo>
                      <a:pt x="37474" y="0"/>
                    </a:lnTo>
                    <a:lnTo>
                      <a:pt x="26458" y="0"/>
                    </a:lnTo>
                    <a:lnTo>
                      <a:pt x="19116" y="28404"/>
                    </a:lnTo>
                    <a:lnTo>
                      <a:pt x="11447" y="0"/>
                    </a:lnTo>
                    <a:lnTo>
                      <a:pt x="0" y="0"/>
                    </a:lnTo>
                    <a:cubicBezTo>
                      <a:pt x="2016" y="6049"/>
                      <a:pt x="4356" y="12780"/>
                      <a:pt x="7020" y="20196"/>
                    </a:cubicBezTo>
                    <a:cubicBezTo>
                      <a:pt x="10405" y="30131"/>
                      <a:pt x="12599" y="37765"/>
                      <a:pt x="13609" y="43091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C55961F2-FEB0-4CDE-9CB1-0AAFF17E1F1B}"/>
                  </a:ext>
                </a:extLst>
              </p:cNvPr>
              <p:cNvSpPr/>
              <p:nvPr/>
            </p:nvSpPr>
            <p:spPr>
              <a:xfrm>
                <a:off x="11780776" y="6393219"/>
                <a:ext cx="28834" cy="55296"/>
              </a:xfrm>
              <a:custGeom>
                <a:avLst/>
                <a:gdLst>
                  <a:gd name="connsiteX0" fmla="*/ 14364 w 28834"/>
                  <a:gd name="connsiteY0" fmla="*/ 55297 h 55296"/>
                  <a:gd name="connsiteX1" fmla="*/ 25811 w 28834"/>
                  <a:gd name="connsiteY1" fmla="*/ 49789 h 55296"/>
                  <a:gd name="connsiteX2" fmla="*/ 28835 w 28834"/>
                  <a:gd name="connsiteY2" fmla="*/ 37045 h 55296"/>
                  <a:gd name="connsiteX3" fmla="*/ 28835 w 28834"/>
                  <a:gd name="connsiteY3" fmla="*/ 18144 h 55296"/>
                  <a:gd name="connsiteX4" fmla="*/ 25811 w 28834"/>
                  <a:gd name="connsiteY4" fmla="*/ 5508 h 55296"/>
                  <a:gd name="connsiteX5" fmla="*/ 14364 w 28834"/>
                  <a:gd name="connsiteY5" fmla="*/ 0 h 55296"/>
                  <a:gd name="connsiteX6" fmla="*/ 3023 w 28834"/>
                  <a:gd name="connsiteY6" fmla="*/ 5508 h 55296"/>
                  <a:gd name="connsiteX7" fmla="*/ 0 w 28834"/>
                  <a:gd name="connsiteY7" fmla="*/ 18144 h 55296"/>
                  <a:gd name="connsiteX8" fmla="*/ 0 w 28834"/>
                  <a:gd name="connsiteY8" fmla="*/ 37045 h 55296"/>
                  <a:gd name="connsiteX9" fmla="*/ 3023 w 28834"/>
                  <a:gd name="connsiteY9" fmla="*/ 49788 h 55296"/>
                  <a:gd name="connsiteX10" fmla="*/ 14364 w 28834"/>
                  <a:gd name="connsiteY10" fmla="*/ 55297 h 55296"/>
                  <a:gd name="connsiteX11" fmla="*/ 9719 w 28834"/>
                  <a:gd name="connsiteY11" fmla="*/ 16200 h 55296"/>
                  <a:gd name="connsiteX12" fmla="*/ 14364 w 28834"/>
                  <a:gd name="connsiteY12" fmla="*/ 8748 h 55296"/>
                  <a:gd name="connsiteX13" fmla="*/ 19007 w 28834"/>
                  <a:gd name="connsiteY13" fmla="*/ 16200 h 55296"/>
                  <a:gd name="connsiteX14" fmla="*/ 19007 w 28834"/>
                  <a:gd name="connsiteY14" fmla="*/ 38879 h 55296"/>
                  <a:gd name="connsiteX15" fmla="*/ 14364 w 28834"/>
                  <a:gd name="connsiteY15" fmla="*/ 46439 h 55296"/>
                  <a:gd name="connsiteX16" fmla="*/ 9719 w 28834"/>
                  <a:gd name="connsiteY16" fmla="*/ 38879 h 55296"/>
                  <a:gd name="connsiteX17" fmla="*/ 9719 w 28834"/>
                  <a:gd name="connsiteY17" fmla="*/ 16200 h 55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834" h="55296">
                    <a:moveTo>
                      <a:pt x="14364" y="55297"/>
                    </a:moveTo>
                    <a:cubicBezTo>
                      <a:pt x="19332" y="55297"/>
                      <a:pt x="23147" y="53460"/>
                      <a:pt x="25811" y="49789"/>
                    </a:cubicBezTo>
                    <a:cubicBezTo>
                      <a:pt x="27828" y="47124"/>
                      <a:pt x="28835" y="42876"/>
                      <a:pt x="28835" y="37045"/>
                    </a:cubicBezTo>
                    <a:lnTo>
                      <a:pt x="28835" y="18144"/>
                    </a:lnTo>
                    <a:cubicBezTo>
                      <a:pt x="28835" y="12385"/>
                      <a:pt x="27825" y="8172"/>
                      <a:pt x="25811" y="5508"/>
                    </a:cubicBezTo>
                    <a:cubicBezTo>
                      <a:pt x="23147" y="1836"/>
                      <a:pt x="19332" y="0"/>
                      <a:pt x="14364" y="0"/>
                    </a:cubicBezTo>
                    <a:cubicBezTo>
                      <a:pt x="9538" y="0"/>
                      <a:pt x="5758" y="1836"/>
                      <a:pt x="3023" y="5508"/>
                    </a:cubicBezTo>
                    <a:cubicBezTo>
                      <a:pt x="1008" y="8172"/>
                      <a:pt x="0" y="12385"/>
                      <a:pt x="0" y="18144"/>
                    </a:cubicBezTo>
                    <a:lnTo>
                      <a:pt x="0" y="37045"/>
                    </a:lnTo>
                    <a:cubicBezTo>
                      <a:pt x="0" y="42804"/>
                      <a:pt x="1007" y="47053"/>
                      <a:pt x="3023" y="49788"/>
                    </a:cubicBezTo>
                    <a:cubicBezTo>
                      <a:pt x="5759" y="53460"/>
                      <a:pt x="9538" y="55297"/>
                      <a:pt x="14364" y="55297"/>
                    </a:cubicBezTo>
                    <a:close/>
                    <a:moveTo>
                      <a:pt x="9719" y="16200"/>
                    </a:moveTo>
                    <a:cubicBezTo>
                      <a:pt x="9719" y="11232"/>
                      <a:pt x="11267" y="8748"/>
                      <a:pt x="14364" y="8748"/>
                    </a:cubicBezTo>
                    <a:cubicBezTo>
                      <a:pt x="17460" y="8748"/>
                      <a:pt x="19007" y="11232"/>
                      <a:pt x="19007" y="16200"/>
                    </a:cubicBezTo>
                    <a:lnTo>
                      <a:pt x="19007" y="38879"/>
                    </a:lnTo>
                    <a:cubicBezTo>
                      <a:pt x="19007" y="43921"/>
                      <a:pt x="17460" y="46439"/>
                      <a:pt x="14364" y="46439"/>
                    </a:cubicBezTo>
                    <a:cubicBezTo>
                      <a:pt x="11267" y="46439"/>
                      <a:pt x="9719" y="43919"/>
                      <a:pt x="9719" y="38879"/>
                    </a:cubicBezTo>
                    <a:lnTo>
                      <a:pt x="9719" y="16200"/>
                    </a:ln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CEA1102C-244B-447F-8ED8-84EF1E27170E}"/>
                  </a:ext>
                </a:extLst>
              </p:cNvPr>
              <p:cNvSpPr/>
              <p:nvPr/>
            </p:nvSpPr>
            <p:spPr>
              <a:xfrm>
                <a:off x="11817601" y="6393867"/>
                <a:ext cx="28190" cy="54648"/>
              </a:xfrm>
              <a:custGeom>
                <a:avLst/>
                <a:gdLst>
                  <a:gd name="connsiteX0" fmla="*/ 7236 w 28190"/>
                  <a:gd name="connsiteY0" fmla="*/ 54648 h 54648"/>
                  <a:gd name="connsiteX1" fmla="*/ 18362 w 28190"/>
                  <a:gd name="connsiteY1" fmla="*/ 47951 h 54648"/>
                  <a:gd name="connsiteX2" fmla="*/ 18362 w 28190"/>
                  <a:gd name="connsiteY2" fmla="*/ 53891 h 54648"/>
                  <a:gd name="connsiteX3" fmla="*/ 28190 w 28190"/>
                  <a:gd name="connsiteY3" fmla="*/ 53891 h 54648"/>
                  <a:gd name="connsiteX4" fmla="*/ 28190 w 28190"/>
                  <a:gd name="connsiteY4" fmla="*/ 0 h 54648"/>
                  <a:gd name="connsiteX5" fmla="*/ 18362 w 28190"/>
                  <a:gd name="connsiteY5" fmla="*/ 0 h 54648"/>
                  <a:gd name="connsiteX6" fmla="*/ 18362 w 28190"/>
                  <a:gd name="connsiteY6" fmla="*/ 41147 h 54648"/>
                  <a:gd name="connsiteX7" fmla="*/ 12204 w 28190"/>
                  <a:gd name="connsiteY7" fmla="*/ 45790 h 54648"/>
                  <a:gd name="connsiteX8" fmla="*/ 9936 w 28190"/>
                  <a:gd name="connsiteY8" fmla="*/ 43415 h 54648"/>
                  <a:gd name="connsiteX9" fmla="*/ 9828 w 28190"/>
                  <a:gd name="connsiteY9" fmla="*/ 39634 h 54648"/>
                  <a:gd name="connsiteX10" fmla="*/ 9828 w 28190"/>
                  <a:gd name="connsiteY10" fmla="*/ 0 h 54648"/>
                  <a:gd name="connsiteX11" fmla="*/ 0 w 28190"/>
                  <a:gd name="connsiteY11" fmla="*/ 0 h 54648"/>
                  <a:gd name="connsiteX12" fmla="*/ 0 w 28190"/>
                  <a:gd name="connsiteY12" fmla="*/ 42552 h 54648"/>
                  <a:gd name="connsiteX13" fmla="*/ 865 w 28190"/>
                  <a:gd name="connsiteY13" fmla="*/ 50651 h 54648"/>
                  <a:gd name="connsiteX14" fmla="*/ 7236 w 28190"/>
                  <a:gd name="connsiteY14" fmla="*/ 54648 h 5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190" h="54648">
                    <a:moveTo>
                      <a:pt x="7236" y="54648"/>
                    </a:moveTo>
                    <a:cubicBezTo>
                      <a:pt x="10839" y="54648"/>
                      <a:pt x="14547" y="52416"/>
                      <a:pt x="18362" y="47951"/>
                    </a:cubicBezTo>
                    <a:lnTo>
                      <a:pt x="18362" y="53891"/>
                    </a:lnTo>
                    <a:lnTo>
                      <a:pt x="28190" y="53891"/>
                    </a:lnTo>
                    <a:lnTo>
                      <a:pt x="28190" y="0"/>
                    </a:lnTo>
                    <a:lnTo>
                      <a:pt x="18362" y="0"/>
                    </a:lnTo>
                    <a:lnTo>
                      <a:pt x="18362" y="41147"/>
                    </a:lnTo>
                    <a:cubicBezTo>
                      <a:pt x="16202" y="44244"/>
                      <a:pt x="14151" y="45790"/>
                      <a:pt x="12204" y="45790"/>
                    </a:cubicBezTo>
                    <a:cubicBezTo>
                      <a:pt x="10907" y="45790"/>
                      <a:pt x="10151" y="44999"/>
                      <a:pt x="9936" y="43415"/>
                    </a:cubicBezTo>
                    <a:cubicBezTo>
                      <a:pt x="9864" y="43271"/>
                      <a:pt x="9828" y="42009"/>
                      <a:pt x="9828" y="39634"/>
                    </a:cubicBezTo>
                    <a:lnTo>
                      <a:pt x="9828" y="0"/>
                    </a:lnTo>
                    <a:lnTo>
                      <a:pt x="0" y="0"/>
                    </a:lnTo>
                    <a:lnTo>
                      <a:pt x="0" y="42552"/>
                    </a:lnTo>
                    <a:cubicBezTo>
                      <a:pt x="0" y="46223"/>
                      <a:pt x="290" y="48922"/>
                      <a:pt x="865" y="50651"/>
                    </a:cubicBezTo>
                    <a:cubicBezTo>
                      <a:pt x="1802" y="53316"/>
                      <a:pt x="3925" y="54648"/>
                      <a:pt x="7236" y="54648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</p:grpSp>
      </p:grpSp>
      <p:grpSp>
        <p:nvGrpSpPr>
          <p:cNvPr id="36" name="Graphique 34">
            <a:extLst>
              <a:ext uri="{FF2B5EF4-FFF2-40B4-BE49-F238E27FC236}">
                <a16:creationId xmlns:a16="http://schemas.microsoft.com/office/drawing/2014/main" id="{033AD922-7AA4-4889-A4AE-40AD56F87FA3}"/>
              </a:ext>
            </a:extLst>
          </p:cNvPr>
          <p:cNvGrpSpPr/>
          <p:nvPr/>
        </p:nvGrpSpPr>
        <p:grpSpPr>
          <a:xfrm>
            <a:off x="2212901" y="6362240"/>
            <a:ext cx="199111" cy="199111"/>
            <a:chOff x="8204200" y="3295650"/>
            <a:chExt cx="266700" cy="266700"/>
          </a:xfrm>
          <a:solidFill>
            <a:schemeClr val="accent1"/>
          </a:solidFill>
        </p:grpSpPr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DE1A89D0-235D-439D-A6EF-17D7369E6730}"/>
                </a:ext>
              </a:extLst>
            </p:cNvPr>
            <p:cNvSpPr/>
            <p:nvPr/>
          </p:nvSpPr>
          <p:spPr>
            <a:xfrm>
              <a:off x="8204200" y="3320653"/>
              <a:ext cx="266700" cy="216693"/>
            </a:xfrm>
            <a:custGeom>
              <a:avLst/>
              <a:gdLst>
                <a:gd name="connsiteX0" fmla="*/ 266700 w 266700"/>
                <a:gd name="connsiteY0" fmla="*/ 25653 h 216693"/>
                <a:gd name="connsiteX1" fmla="*/ 235196 w 266700"/>
                <a:gd name="connsiteY1" fmla="*/ 34288 h 216693"/>
                <a:gd name="connsiteX2" fmla="*/ 259249 w 266700"/>
                <a:gd name="connsiteY2" fmla="*/ 4067 h 216693"/>
                <a:gd name="connsiteX3" fmla="*/ 224578 w 266700"/>
                <a:gd name="connsiteY3" fmla="*/ 17302 h 216693"/>
                <a:gd name="connsiteX4" fmla="*/ 184640 w 266700"/>
                <a:gd name="connsiteY4" fmla="*/ 0 h 216693"/>
                <a:gd name="connsiteX5" fmla="*/ 130000 w 266700"/>
                <a:gd name="connsiteY5" fmla="*/ 54690 h 216693"/>
                <a:gd name="connsiteX6" fmla="*/ 131266 w 266700"/>
                <a:gd name="connsiteY6" fmla="*/ 67158 h 216693"/>
                <a:gd name="connsiteX7" fmla="*/ 18569 w 266700"/>
                <a:gd name="connsiteY7" fmla="*/ 9968 h 216693"/>
                <a:gd name="connsiteX8" fmla="*/ 11085 w 266700"/>
                <a:gd name="connsiteY8" fmla="*/ 37605 h 216693"/>
                <a:gd name="connsiteX9" fmla="*/ 35371 w 266700"/>
                <a:gd name="connsiteY9" fmla="*/ 83044 h 216693"/>
                <a:gd name="connsiteX10" fmla="*/ 10668 w 266700"/>
                <a:gd name="connsiteY10" fmla="*/ 76310 h 216693"/>
                <a:gd name="connsiteX11" fmla="*/ 10668 w 266700"/>
                <a:gd name="connsiteY11" fmla="*/ 76910 h 216693"/>
                <a:gd name="connsiteX12" fmla="*/ 54473 w 266700"/>
                <a:gd name="connsiteY12" fmla="*/ 130633 h 216693"/>
                <a:gd name="connsiteX13" fmla="*/ 40138 w 266700"/>
                <a:gd name="connsiteY13" fmla="*/ 132433 h 216693"/>
                <a:gd name="connsiteX14" fmla="*/ 29787 w 266700"/>
                <a:gd name="connsiteY14" fmla="*/ 131500 h 216693"/>
                <a:gd name="connsiteX15" fmla="*/ 80877 w 266700"/>
                <a:gd name="connsiteY15" fmla="*/ 169588 h 216693"/>
                <a:gd name="connsiteX16" fmla="*/ 13085 w 266700"/>
                <a:gd name="connsiteY16" fmla="*/ 192907 h 216693"/>
                <a:gd name="connsiteX17" fmla="*/ 0 w 266700"/>
                <a:gd name="connsiteY17" fmla="*/ 192157 h 216693"/>
                <a:gd name="connsiteX18" fmla="*/ 83877 w 266700"/>
                <a:gd name="connsiteY18" fmla="*/ 216694 h 216693"/>
                <a:gd name="connsiteX19" fmla="*/ 239497 w 266700"/>
                <a:gd name="connsiteY19" fmla="*/ 61108 h 216693"/>
                <a:gd name="connsiteX20" fmla="*/ 239297 w 266700"/>
                <a:gd name="connsiteY20" fmla="*/ 54040 h 216693"/>
                <a:gd name="connsiteX21" fmla="*/ 266700 w 266700"/>
                <a:gd name="connsiteY21" fmla="*/ 25653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00" h="216693">
                  <a:moveTo>
                    <a:pt x="266700" y="25653"/>
                  </a:moveTo>
                  <a:cubicBezTo>
                    <a:pt x="256782" y="30004"/>
                    <a:pt x="246214" y="32887"/>
                    <a:pt x="235196" y="34288"/>
                  </a:cubicBezTo>
                  <a:cubicBezTo>
                    <a:pt x="246531" y="27520"/>
                    <a:pt x="255182" y="16885"/>
                    <a:pt x="259249" y="4067"/>
                  </a:cubicBezTo>
                  <a:cubicBezTo>
                    <a:pt x="248681" y="10368"/>
                    <a:pt x="237013" y="14819"/>
                    <a:pt x="224578" y="17302"/>
                  </a:cubicBezTo>
                  <a:cubicBezTo>
                    <a:pt x="214543" y="6617"/>
                    <a:pt x="200242" y="0"/>
                    <a:pt x="184640" y="0"/>
                  </a:cubicBezTo>
                  <a:cubicBezTo>
                    <a:pt x="154369" y="0"/>
                    <a:pt x="130000" y="24570"/>
                    <a:pt x="130000" y="54690"/>
                  </a:cubicBezTo>
                  <a:cubicBezTo>
                    <a:pt x="130000" y="59024"/>
                    <a:pt x="130366" y="63191"/>
                    <a:pt x="131266" y="67158"/>
                  </a:cubicBezTo>
                  <a:cubicBezTo>
                    <a:pt x="85811" y="64941"/>
                    <a:pt x="45589" y="43155"/>
                    <a:pt x="18569" y="9968"/>
                  </a:cubicBezTo>
                  <a:cubicBezTo>
                    <a:pt x="13852" y="18152"/>
                    <a:pt x="11085" y="27520"/>
                    <a:pt x="11085" y="37605"/>
                  </a:cubicBezTo>
                  <a:cubicBezTo>
                    <a:pt x="11085" y="56540"/>
                    <a:pt x="20836" y="73326"/>
                    <a:pt x="35371" y="83044"/>
                  </a:cubicBezTo>
                  <a:cubicBezTo>
                    <a:pt x="26587" y="82877"/>
                    <a:pt x="17969" y="80327"/>
                    <a:pt x="10668" y="76310"/>
                  </a:cubicBezTo>
                  <a:cubicBezTo>
                    <a:pt x="10668" y="76476"/>
                    <a:pt x="10668" y="76693"/>
                    <a:pt x="10668" y="76910"/>
                  </a:cubicBezTo>
                  <a:cubicBezTo>
                    <a:pt x="10668" y="103480"/>
                    <a:pt x="29620" y="125549"/>
                    <a:pt x="54473" y="130633"/>
                  </a:cubicBezTo>
                  <a:cubicBezTo>
                    <a:pt x="50023" y="131850"/>
                    <a:pt x="45172" y="132433"/>
                    <a:pt x="40138" y="132433"/>
                  </a:cubicBezTo>
                  <a:cubicBezTo>
                    <a:pt x="36638" y="132433"/>
                    <a:pt x="33104" y="132233"/>
                    <a:pt x="29787" y="131500"/>
                  </a:cubicBezTo>
                  <a:cubicBezTo>
                    <a:pt x="36871" y="153152"/>
                    <a:pt x="56974" y="169071"/>
                    <a:pt x="80877" y="169588"/>
                  </a:cubicBezTo>
                  <a:cubicBezTo>
                    <a:pt x="62274" y="184140"/>
                    <a:pt x="38655" y="192907"/>
                    <a:pt x="13085" y="192907"/>
                  </a:cubicBezTo>
                  <a:cubicBezTo>
                    <a:pt x="8601" y="192907"/>
                    <a:pt x="4301" y="192707"/>
                    <a:pt x="0" y="192157"/>
                  </a:cubicBezTo>
                  <a:cubicBezTo>
                    <a:pt x="24220" y="207776"/>
                    <a:pt x="52923" y="216694"/>
                    <a:pt x="83877" y="216694"/>
                  </a:cubicBezTo>
                  <a:cubicBezTo>
                    <a:pt x="184490" y="216694"/>
                    <a:pt x="239497" y="133350"/>
                    <a:pt x="239497" y="61108"/>
                  </a:cubicBezTo>
                  <a:cubicBezTo>
                    <a:pt x="239497" y="58691"/>
                    <a:pt x="239413" y="56357"/>
                    <a:pt x="239297" y="54040"/>
                  </a:cubicBezTo>
                  <a:cubicBezTo>
                    <a:pt x="250148" y="46339"/>
                    <a:pt x="259266" y="36721"/>
                    <a:pt x="266700" y="25653"/>
                  </a:cubicBezTo>
                  <a:close/>
                </a:path>
              </a:pathLst>
            </a:custGeom>
            <a:grpFill/>
            <a:ln w="5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grpSp>
        <p:nvGrpSpPr>
          <p:cNvPr id="38" name="Graphique 32">
            <a:extLst>
              <a:ext uri="{FF2B5EF4-FFF2-40B4-BE49-F238E27FC236}">
                <a16:creationId xmlns:a16="http://schemas.microsoft.com/office/drawing/2014/main" id="{69FB53BB-344F-4FB8-A41A-86ECDE84C886}"/>
              </a:ext>
            </a:extLst>
          </p:cNvPr>
          <p:cNvGrpSpPr/>
          <p:nvPr/>
        </p:nvGrpSpPr>
        <p:grpSpPr>
          <a:xfrm>
            <a:off x="442762" y="6362629"/>
            <a:ext cx="198333" cy="198333"/>
            <a:chOff x="2637814" y="3296171"/>
            <a:chExt cx="265658" cy="265658"/>
          </a:xfrm>
          <a:solidFill>
            <a:schemeClr val="accent1"/>
          </a:solidFill>
        </p:grpSpPr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54A8E5D0-F1E3-470D-A155-503DBEA51365}"/>
                </a:ext>
              </a:extLst>
            </p:cNvPr>
            <p:cNvSpPr/>
            <p:nvPr/>
          </p:nvSpPr>
          <p:spPr>
            <a:xfrm>
              <a:off x="2637814" y="3296171"/>
              <a:ext cx="265658" cy="265658"/>
            </a:xfrm>
            <a:custGeom>
              <a:avLst/>
              <a:gdLst>
                <a:gd name="connsiteX0" fmla="*/ 239092 w 265658"/>
                <a:gd name="connsiteY0" fmla="*/ 0 h 265658"/>
                <a:gd name="connsiteX1" fmla="*/ 26566 w 265658"/>
                <a:gd name="connsiteY1" fmla="*/ 0 h 265658"/>
                <a:gd name="connsiteX2" fmla="*/ 0 w 265658"/>
                <a:gd name="connsiteY2" fmla="*/ 26566 h 265658"/>
                <a:gd name="connsiteX3" fmla="*/ 0 w 265658"/>
                <a:gd name="connsiteY3" fmla="*/ 239092 h 265658"/>
                <a:gd name="connsiteX4" fmla="*/ 26566 w 265658"/>
                <a:gd name="connsiteY4" fmla="*/ 265658 h 265658"/>
                <a:gd name="connsiteX5" fmla="*/ 239092 w 265658"/>
                <a:gd name="connsiteY5" fmla="*/ 265658 h 265658"/>
                <a:gd name="connsiteX6" fmla="*/ 265658 w 265658"/>
                <a:gd name="connsiteY6" fmla="*/ 239092 h 265658"/>
                <a:gd name="connsiteX7" fmla="*/ 265658 w 265658"/>
                <a:gd name="connsiteY7" fmla="*/ 26566 h 265658"/>
                <a:gd name="connsiteX8" fmla="*/ 239092 w 265658"/>
                <a:gd name="connsiteY8" fmla="*/ 0 h 265658"/>
                <a:gd name="connsiteX9" fmla="*/ 79697 w 265658"/>
                <a:gd name="connsiteY9" fmla="*/ 225809 h 265658"/>
                <a:gd name="connsiteX10" fmla="*/ 39849 w 265658"/>
                <a:gd name="connsiteY10" fmla="*/ 225809 h 265658"/>
                <a:gd name="connsiteX11" fmla="*/ 39849 w 265658"/>
                <a:gd name="connsiteY11" fmla="*/ 106263 h 265658"/>
                <a:gd name="connsiteX12" fmla="*/ 79697 w 265658"/>
                <a:gd name="connsiteY12" fmla="*/ 106263 h 265658"/>
                <a:gd name="connsiteX13" fmla="*/ 79697 w 265658"/>
                <a:gd name="connsiteY13" fmla="*/ 225809 h 265658"/>
                <a:gd name="connsiteX14" fmla="*/ 59773 w 265658"/>
                <a:gd name="connsiteY14" fmla="*/ 83682 h 265658"/>
                <a:gd name="connsiteX15" fmla="*/ 35864 w 265658"/>
                <a:gd name="connsiteY15" fmla="*/ 59773 h 265658"/>
                <a:gd name="connsiteX16" fmla="*/ 59773 w 265658"/>
                <a:gd name="connsiteY16" fmla="*/ 35864 h 265658"/>
                <a:gd name="connsiteX17" fmla="*/ 83682 w 265658"/>
                <a:gd name="connsiteY17" fmla="*/ 59773 h 265658"/>
                <a:gd name="connsiteX18" fmla="*/ 59773 w 265658"/>
                <a:gd name="connsiteY18" fmla="*/ 83682 h 265658"/>
                <a:gd name="connsiteX19" fmla="*/ 225809 w 265658"/>
                <a:gd name="connsiteY19" fmla="*/ 225809 h 265658"/>
                <a:gd name="connsiteX20" fmla="*/ 185961 w 265658"/>
                <a:gd name="connsiteY20" fmla="*/ 225809 h 265658"/>
                <a:gd name="connsiteX21" fmla="*/ 185961 w 265658"/>
                <a:gd name="connsiteY21" fmla="*/ 155410 h 265658"/>
                <a:gd name="connsiteX22" fmla="*/ 166036 w 265658"/>
                <a:gd name="connsiteY22" fmla="*/ 135486 h 265658"/>
                <a:gd name="connsiteX23" fmla="*/ 146112 w 265658"/>
                <a:gd name="connsiteY23" fmla="*/ 155410 h 265658"/>
                <a:gd name="connsiteX24" fmla="*/ 146112 w 265658"/>
                <a:gd name="connsiteY24" fmla="*/ 225809 h 265658"/>
                <a:gd name="connsiteX25" fmla="*/ 106263 w 265658"/>
                <a:gd name="connsiteY25" fmla="*/ 225809 h 265658"/>
                <a:gd name="connsiteX26" fmla="*/ 106263 w 265658"/>
                <a:gd name="connsiteY26" fmla="*/ 106263 h 265658"/>
                <a:gd name="connsiteX27" fmla="*/ 146112 w 265658"/>
                <a:gd name="connsiteY27" fmla="*/ 106263 h 265658"/>
                <a:gd name="connsiteX28" fmla="*/ 146112 w 265658"/>
                <a:gd name="connsiteY28" fmla="*/ 122203 h 265658"/>
                <a:gd name="connsiteX29" fmla="*/ 179319 w 265658"/>
                <a:gd name="connsiteY29" fmla="*/ 103607 h 265658"/>
                <a:gd name="connsiteX30" fmla="*/ 225809 w 265658"/>
                <a:gd name="connsiteY30" fmla="*/ 150097 h 265658"/>
                <a:gd name="connsiteX31" fmla="*/ 225809 w 265658"/>
                <a:gd name="connsiteY31" fmla="*/ 225809 h 26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5658" h="265658">
                  <a:moveTo>
                    <a:pt x="239092" y="0"/>
                  </a:moveTo>
                  <a:lnTo>
                    <a:pt x="26566" y="0"/>
                  </a:lnTo>
                  <a:cubicBezTo>
                    <a:pt x="11955" y="0"/>
                    <a:pt x="0" y="11955"/>
                    <a:pt x="0" y="26566"/>
                  </a:cubicBezTo>
                  <a:lnTo>
                    <a:pt x="0" y="239092"/>
                  </a:lnTo>
                  <a:cubicBezTo>
                    <a:pt x="0" y="253703"/>
                    <a:pt x="11955" y="265658"/>
                    <a:pt x="26566" y="265658"/>
                  </a:cubicBezTo>
                  <a:lnTo>
                    <a:pt x="239092" y="265658"/>
                  </a:lnTo>
                  <a:cubicBezTo>
                    <a:pt x="253703" y="265658"/>
                    <a:pt x="265658" y="253703"/>
                    <a:pt x="265658" y="239092"/>
                  </a:cubicBezTo>
                  <a:lnTo>
                    <a:pt x="265658" y="26566"/>
                  </a:lnTo>
                  <a:cubicBezTo>
                    <a:pt x="265658" y="11955"/>
                    <a:pt x="253703" y="0"/>
                    <a:pt x="239092" y="0"/>
                  </a:cubicBezTo>
                  <a:close/>
                  <a:moveTo>
                    <a:pt x="79697" y="225809"/>
                  </a:moveTo>
                  <a:lnTo>
                    <a:pt x="39849" y="225809"/>
                  </a:lnTo>
                  <a:lnTo>
                    <a:pt x="39849" y="106263"/>
                  </a:lnTo>
                  <a:lnTo>
                    <a:pt x="79697" y="106263"/>
                  </a:lnTo>
                  <a:lnTo>
                    <a:pt x="79697" y="225809"/>
                  </a:lnTo>
                  <a:close/>
                  <a:moveTo>
                    <a:pt x="59773" y="83682"/>
                  </a:moveTo>
                  <a:cubicBezTo>
                    <a:pt x="46490" y="83682"/>
                    <a:pt x="35864" y="73056"/>
                    <a:pt x="35864" y="59773"/>
                  </a:cubicBezTo>
                  <a:cubicBezTo>
                    <a:pt x="35864" y="46490"/>
                    <a:pt x="46490" y="35864"/>
                    <a:pt x="59773" y="35864"/>
                  </a:cubicBezTo>
                  <a:cubicBezTo>
                    <a:pt x="73056" y="35864"/>
                    <a:pt x="83682" y="46490"/>
                    <a:pt x="83682" y="59773"/>
                  </a:cubicBezTo>
                  <a:cubicBezTo>
                    <a:pt x="83682" y="73056"/>
                    <a:pt x="73056" y="83682"/>
                    <a:pt x="59773" y="83682"/>
                  </a:cubicBezTo>
                  <a:close/>
                  <a:moveTo>
                    <a:pt x="225809" y="225809"/>
                  </a:moveTo>
                  <a:lnTo>
                    <a:pt x="185961" y="225809"/>
                  </a:lnTo>
                  <a:lnTo>
                    <a:pt x="185961" y="155410"/>
                  </a:lnTo>
                  <a:cubicBezTo>
                    <a:pt x="185961" y="144784"/>
                    <a:pt x="176663" y="135486"/>
                    <a:pt x="166036" y="135486"/>
                  </a:cubicBezTo>
                  <a:cubicBezTo>
                    <a:pt x="155410" y="135486"/>
                    <a:pt x="146112" y="144784"/>
                    <a:pt x="146112" y="155410"/>
                  </a:cubicBezTo>
                  <a:lnTo>
                    <a:pt x="146112" y="225809"/>
                  </a:lnTo>
                  <a:lnTo>
                    <a:pt x="106263" y="225809"/>
                  </a:lnTo>
                  <a:lnTo>
                    <a:pt x="106263" y="106263"/>
                  </a:lnTo>
                  <a:lnTo>
                    <a:pt x="146112" y="106263"/>
                  </a:lnTo>
                  <a:lnTo>
                    <a:pt x="146112" y="122203"/>
                  </a:lnTo>
                  <a:cubicBezTo>
                    <a:pt x="152753" y="111576"/>
                    <a:pt x="167365" y="103607"/>
                    <a:pt x="179319" y="103607"/>
                  </a:cubicBezTo>
                  <a:cubicBezTo>
                    <a:pt x="204557" y="103607"/>
                    <a:pt x="225809" y="124859"/>
                    <a:pt x="225809" y="150097"/>
                  </a:cubicBezTo>
                  <a:lnTo>
                    <a:pt x="225809" y="225809"/>
                  </a:lnTo>
                  <a:close/>
                </a:path>
              </a:pathLst>
            </a:custGeom>
            <a:grpFill/>
            <a:ln w="5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BC03A7F7-71DE-49DE-AE9E-DC2C4CD18C3C}"/>
              </a:ext>
            </a:extLst>
          </p:cNvPr>
          <p:cNvSpPr txBox="1"/>
          <p:nvPr userDrawn="1"/>
        </p:nvSpPr>
        <p:spPr>
          <a:xfrm>
            <a:off x="704921" y="6338685"/>
            <a:ext cx="1507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00">
                <a:solidFill>
                  <a:schemeClr val="accent1"/>
                </a:solidFill>
              </a:rPr>
              <a:t>École Polytechnique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41898A1-7514-447B-AC34-6470CF8BC917}"/>
              </a:ext>
            </a:extLst>
          </p:cNvPr>
          <p:cNvSpPr txBox="1"/>
          <p:nvPr userDrawn="1"/>
        </p:nvSpPr>
        <p:spPr>
          <a:xfrm>
            <a:off x="2373870" y="6338685"/>
            <a:ext cx="1196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00">
                <a:solidFill>
                  <a:schemeClr val="accent1"/>
                </a:solidFill>
              </a:rPr>
              <a:t>@polytechnique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F0E770B-7757-417D-8240-8DB1C33DA866}"/>
              </a:ext>
            </a:extLst>
          </p:cNvPr>
          <p:cNvSpPr txBox="1"/>
          <p:nvPr userDrawn="1"/>
        </p:nvSpPr>
        <p:spPr>
          <a:xfrm>
            <a:off x="442762" y="4684692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 err="1">
                <a:solidFill>
                  <a:schemeClr val="bg1"/>
                </a:solidFill>
              </a:rPr>
              <a:t>polytechnique.edu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93068CE-4B75-4C3E-B432-8F4238951C23}"/>
              </a:ext>
            </a:extLst>
          </p:cNvPr>
          <p:cNvSpPr txBox="1"/>
          <p:nvPr userDrawn="1"/>
        </p:nvSpPr>
        <p:spPr>
          <a:xfrm>
            <a:off x="442762" y="5357227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</a:rPr>
              <a:t>fondationx.org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E86E396-37CD-4175-9209-5B8267C59CE6}"/>
              </a:ext>
            </a:extLst>
          </p:cNvPr>
          <p:cNvSpPr txBox="1"/>
          <p:nvPr userDrawn="1"/>
        </p:nvSpPr>
        <p:spPr>
          <a:xfrm>
            <a:off x="442762" y="5670585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</a:rPr>
              <a:t>xpuissancevous.fr</a:t>
            </a:r>
          </a:p>
        </p:txBody>
      </p:sp>
      <p:pic>
        <p:nvPicPr>
          <p:cNvPr id="32" name="Image 31" descr="Une image contenant bâtiment, dessin, fenêtre, table&#10;&#10;Description générée automatiquement">
            <a:extLst>
              <a:ext uri="{FF2B5EF4-FFF2-40B4-BE49-F238E27FC236}">
                <a16:creationId xmlns:a16="http://schemas.microsoft.com/office/drawing/2014/main" id="{52E2F5AF-C25A-4E5D-A34E-3DE790B3BC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3" y="555527"/>
            <a:ext cx="2794992" cy="134576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F0E770B-7757-417D-8240-8DB1C33DA866}"/>
              </a:ext>
            </a:extLst>
          </p:cNvPr>
          <p:cNvSpPr txBox="1"/>
          <p:nvPr userDrawn="1"/>
        </p:nvSpPr>
        <p:spPr>
          <a:xfrm>
            <a:off x="454044" y="5016678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 err="1">
                <a:solidFill>
                  <a:schemeClr val="bg1"/>
                </a:solidFill>
              </a:rPr>
              <a:t>ip-paris.fr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2922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3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082D62-511A-4BA2-B90D-33D7A914D7EC}"/>
              </a:ext>
            </a:extLst>
          </p:cNvPr>
          <p:cNvSpPr txBox="1"/>
          <p:nvPr userDrawn="1"/>
        </p:nvSpPr>
        <p:spPr>
          <a:xfrm>
            <a:off x="5302353" y="545043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+mj-lt"/>
              </a:rPr>
              <a:t>Sommaire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BCE4A06-2EA8-460B-91F3-DE52D0268E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764" y="2971800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C556175-A278-4916-A89D-077B2C9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79" y="3841952"/>
            <a:ext cx="2359031" cy="47300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9674544-E4F4-4D64-91FE-240974F5B076}"/>
              </a:ext>
            </a:extLst>
          </p:cNvPr>
          <p:cNvSpPr txBox="1"/>
          <p:nvPr userDrawn="1"/>
        </p:nvSpPr>
        <p:spPr>
          <a:xfrm>
            <a:off x="1859855" y="419105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9F5F9B49-9656-499B-B6EB-A7A1E895BB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65774" y="2971800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752C183-852F-47AC-947D-5A3CE0C14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989" y="3841952"/>
            <a:ext cx="2359031" cy="473004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9302496-3BF9-40E4-B22A-C34CA83830FB}"/>
              </a:ext>
            </a:extLst>
          </p:cNvPr>
          <p:cNvSpPr txBox="1"/>
          <p:nvPr userDrawn="1"/>
        </p:nvSpPr>
        <p:spPr>
          <a:xfrm>
            <a:off x="9308865" y="419105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16" name="Espace réservé du texte 29">
            <a:extLst>
              <a:ext uri="{FF2B5EF4-FFF2-40B4-BE49-F238E27FC236}">
                <a16:creationId xmlns:a16="http://schemas.microsoft.com/office/drawing/2014/main" id="{C9A9DC5B-8DE8-4585-A7BA-AD214A60C4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1269" y="2971800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014BB7F-08E0-4CB9-A206-80A2E77F8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3841952"/>
            <a:ext cx="2359031" cy="47300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F5BCA60-F61E-4223-A7E8-D66C80172FCE}"/>
              </a:ext>
            </a:extLst>
          </p:cNvPr>
          <p:cNvSpPr txBox="1"/>
          <p:nvPr userDrawn="1"/>
        </p:nvSpPr>
        <p:spPr>
          <a:xfrm>
            <a:off x="5584360" y="419105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CDEA3B56-D1E4-4F63-9D69-AE7A63958AED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076388" y="427913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42EC0A56-B946-4AA1-9360-2680CC96D05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34311" y="2608226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6C3A65F2-1517-4BFC-89AC-E24C522E76D8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804628" y="427913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85B45F6D-8FD8-4171-AA3A-7C132122818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662551" y="2608226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C574D68C-B933-42F6-A620-A9CF0895E996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526876" y="427913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6AF6136F-358D-4EF9-B26D-6BEE861C40C2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384799" y="2608226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35354740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4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082D62-511A-4BA2-B90D-33D7A914D7EC}"/>
              </a:ext>
            </a:extLst>
          </p:cNvPr>
          <p:cNvSpPr txBox="1"/>
          <p:nvPr userDrawn="1"/>
        </p:nvSpPr>
        <p:spPr>
          <a:xfrm>
            <a:off x="5302353" y="545043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+mj-lt"/>
              </a:rPr>
              <a:t>Sommaire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BCE4A06-2EA8-460B-91F3-DE52D0268E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23587" y="2187292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C556175-A278-4916-A89D-077B2C9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802" y="3057444"/>
            <a:ext cx="2359031" cy="47300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9674544-E4F4-4D64-91FE-240974F5B076}"/>
              </a:ext>
            </a:extLst>
          </p:cNvPr>
          <p:cNvSpPr txBox="1"/>
          <p:nvPr userDrawn="1"/>
        </p:nvSpPr>
        <p:spPr>
          <a:xfrm>
            <a:off x="2766678" y="340654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9F5F9B49-9656-499B-B6EB-A7A1E895BB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58953" y="2187292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752C183-852F-47AC-947D-5A3CE0C14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168" y="3057444"/>
            <a:ext cx="2359031" cy="473004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9302496-3BF9-40E4-B22A-C34CA83830FB}"/>
              </a:ext>
            </a:extLst>
          </p:cNvPr>
          <p:cNvSpPr txBox="1"/>
          <p:nvPr userDrawn="1"/>
        </p:nvSpPr>
        <p:spPr>
          <a:xfrm>
            <a:off x="8402044" y="340654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1" name="Espace réservé du texte 29">
            <a:extLst>
              <a:ext uri="{FF2B5EF4-FFF2-40B4-BE49-F238E27FC236}">
                <a16:creationId xmlns:a16="http://schemas.microsoft.com/office/drawing/2014/main" id="{56B3ABFA-9DCF-4CB5-BAEF-73648819A1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3587" y="4436914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A5561D1F-5CCE-4DD8-9369-D8860E7A73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802" y="5307066"/>
            <a:ext cx="2359031" cy="473004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F86E4847-4174-468A-8518-DA790381AE21}"/>
              </a:ext>
            </a:extLst>
          </p:cNvPr>
          <p:cNvSpPr txBox="1"/>
          <p:nvPr userDrawn="1"/>
        </p:nvSpPr>
        <p:spPr>
          <a:xfrm>
            <a:off x="2766678" y="565616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6" name="Espace réservé du texte 29">
            <a:extLst>
              <a:ext uri="{FF2B5EF4-FFF2-40B4-BE49-F238E27FC236}">
                <a16:creationId xmlns:a16="http://schemas.microsoft.com/office/drawing/2014/main" id="{8BA10C54-F7A0-4E42-9337-4531A2F280F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158953" y="4436914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9195FC02-B02A-4A68-B2A8-A3774C179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168" y="5307066"/>
            <a:ext cx="2359031" cy="473004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EAAA39FA-00E6-445B-9D2E-3B9EBBBFD833}"/>
              </a:ext>
            </a:extLst>
          </p:cNvPr>
          <p:cNvSpPr txBox="1"/>
          <p:nvPr userDrawn="1"/>
        </p:nvSpPr>
        <p:spPr>
          <a:xfrm>
            <a:off x="8402044" y="565616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5833A513-D77B-431F-8D79-DCD2209BD94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18443" y="5748964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312B64AE-2E80-4EFA-B742-87C9E9886D1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478068" y="4078055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8AE0C179-4826-4138-B444-2E4A4FD845C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983209" y="5748964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DA32D896-9CF9-44B3-8E0F-57A558F1E27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841132" y="4078055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33415037-BC7F-44E6-8FF3-F538DF92491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618443" y="350150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2D7D4B80-8CF0-4881-8CD7-96F74542AD9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7478068" y="1830596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2" name="Espace réservé du texte 3">
            <a:extLst>
              <a:ext uri="{FF2B5EF4-FFF2-40B4-BE49-F238E27FC236}">
                <a16:creationId xmlns:a16="http://schemas.microsoft.com/office/drawing/2014/main" id="{05F76022-AB0B-4EA1-B77F-78663100671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983209" y="350150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ADE94577-5074-4CA4-B66B-FB172E02101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41132" y="1830596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5913684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5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082D62-511A-4BA2-B90D-33D7A914D7EC}"/>
              </a:ext>
            </a:extLst>
          </p:cNvPr>
          <p:cNvSpPr txBox="1"/>
          <p:nvPr userDrawn="1"/>
        </p:nvSpPr>
        <p:spPr>
          <a:xfrm>
            <a:off x="5302353" y="545043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+mj-lt"/>
              </a:rPr>
              <a:t>Sommaire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BCE4A06-2EA8-460B-91F3-DE52D0268E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764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C556175-A278-4916-A89D-077B2C9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79" y="3100919"/>
            <a:ext cx="2359031" cy="47300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9674544-E4F4-4D64-91FE-240974F5B076}"/>
              </a:ext>
            </a:extLst>
          </p:cNvPr>
          <p:cNvSpPr txBox="1"/>
          <p:nvPr userDrawn="1"/>
        </p:nvSpPr>
        <p:spPr>
          <a:xfrm>
            <a:off x="1859855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9F5F9B49-9656-499B-B6EB-A7A1E895BB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65774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752C183-852F-47AC-947D-5A3CE0C14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989" y="3100919"/>
            <a:ext cx="2359031" cy="473004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9302496-3BF9-40E4-B22A-C34CA83830FB}"/>
              </a:ext>
            </a:extLst>
          </p:cNvPr>
          <p:cNvSpPr txBox="1"/>
          <p:nvPr userDrawn="1"/>
        </p:nvSpPr>
        <p:spPr>
          <a:xfrm>
            <a:off x="9308865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16" name="Espace réservé du texte 29">
            <a:extLst>
              <a:ext uri="{FF2B5EF4-FFF2-40B4-BE49-F238E27FC236}">
                <a16:creationId xmlns:a16="http://schemas.microsoft.com/office/drawing/2014/main" id="{C9A9DC5B-8DE8-4585-A7BA-AD214A60C4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1269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014BB7F-08E0-4CB9-A206-80A2E77F8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3100919"/>
            <a:ext cx="2359031" cy="47300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F5BCA60-F61E-4223-A7E8-D66C80172FCE}"/>
              </a:ext>
            </a:extLst>
          </p:cNvPr>
          <p:cNvSpPr txBox="1"/>
          <p:nvPr userDrawn="1"/>
        </p:nvSpPr>
        <p:spPr>
          <a:xfrm>
            <a:off x="5584360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24" name="Espace réservé du texte 29">
            <a:extLst>
              <a:ext uri="{FF2B5EF4-FFF2-40B4-BE49-F238E27FC236}">
                <a16:creationId xmlns:a16="http://schemas.microsoft.com/office/drawing/2014/main" id="{BEB6CB4C-EE85-410F-A62A-4E801443D73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469736" y="4557006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79ECE77-ADD7-41FD-BA55-0C300E438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951" y="5427158"/>
            <a:ext cx="2359031" cy="47300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582B9-B077-4E51-8D8F-A31F29D9A3DE}"/>
              </a:ext>
            </a:extLst>
          </p:cNvPr>
          <p:cNvSpPr txBox="1"/>
          <p:nvPr userDrawn="1"/>
        </p:nvSpPr>
        <p:spPr>
          <a:xfrm>
            <a:off x="3712827" y="577625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29" name="Espace réservé du texte 29">
            <a:extLst>
              <a:ext uri="{FF2B5EF4-FFF2-40B4-BE49-F238E27FC236}">
                <a16:creationId xmlns:a16="http://schemas.microsoft.com/office/drawing/2014/main" id="{FDD45935-D284-45AE-B666-1DDBA57499C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12803" y="4557006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18B9FACE-8654-4A00-9A35-C561915A1F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018" y="5427158"/>
            <a:ext cx="2359031" cy="473004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A997CA1B-ED03-4871-8B05-FAE5BA8EF7A8}"/>
              </a:ext>
            </a:extLst>
          </p:cNvPr>
          <p:cNvSpPr txBox="1"/>
          <p:nvPr userDrawn="1"/>
        </p:nvSpPr>
        <p:spPr>
          <a:xfrm>
            <a:off x="7455894" y="577625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29299EFB-1AED-4273-89CA-E1D29DF0BCB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524481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3291880D-6B68-46E5-AAB4-D24774492E5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802348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E1B29782-869A-4A3B-A068-6E384A1AF41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077838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4ACE2BD5-FF62-4B16-A755-EDB7A5719E1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672293" y="586665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B757EDA7-9CDC-4B8D-A35A-5DA86158AF4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929226" y="586665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1849CDC8-EC7C-4E42-8863-72EA571190F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58816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89B2EFB5-05D2-45A5-B541-4162DDAE2DE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83321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9" name="Espace réservé du texte 3">
            <a:extLst>
              <a:ext uri="{FF2B5EF4-FFF2-40B4-BE49-F238E27FC236}">
                <a16:creationId xmlns:a16="http://schemas.microsoft.com/office/drawing/2014/main" id="{20796934-5FF6-4E68-A8D4-A880411CE23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5880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C3E2837B-13BF-4327-9B11-11F5F2821DA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30348" y="4184464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64206929-C59B-4E00-8579-310AB62C424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788066" y="4184464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2437595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6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082D62-511A-4BA2-B90D-33D7A914D7EC}"/>
              </a:ext>
            </a:extLst>
          </p:cNvPr>
          <p:cNvSpPr txBox="1"/>
          <p:nvPr userDrawn="1"/>
        </p:nvSpPr>
        <p:spPr>
          <a:xfrm>
            <a:off x="5302353" y="545043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+mj-lt"/>
              </a:rPr>
              <a:t>Sommaire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BCE4A06-2EA8-460B-91F3-DE52D0268E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764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C556175-A278-4916-A89D-077B2C9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79" y="3100919"/>
            <a:ext cx="2359031" cy="47300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9674544-E4F4-4D64-91FE-240974F5B076}"/>
              </a:ext>
            </a:extLst>
          </p:cNvPr>
          <p:cNvSpPr txBox="1"/>
          <p:nvPr userDrawn="1"/>
        </p:nvSpPr>
        <p:spPr>
          <a:xfrm>
            <a:off x="1859855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9F5F9B49-9656-499B-B6EB-A7A1E895BB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65774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752C183-852F-47AC-947D-5A3CE0C14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989" y="3100919"/>
            <a:ext cx="2359031" cy="473004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9302496-3BF9-40E4-B22A-C34CA83830FB}"/>
              </a:ext>
            </a:extLst>
          </p:cNvPr>
          <p:cNvSpPr txBox="1"/>
          <p:nvPr userDrawn="1"/>
        </p:nvSpPr>
        <p:spPr>
          <a:xfrm>
            <a:off x="9308865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16" name="Espace réservé du texte 29">
            <a:extLst>
              <a:ext uri="{FF2B5EF4-FFF2-40B4-BE49-F238E27FC236}">
                <a16:creationId xmlns:a16="http://schemas.microsoft.com/office/drawing/2014/main" id="{C9A9DC5B-8DE8-4585-A7BA-AD214A60C4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1269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014BB7F-08E0-4CB9-A206-80A2E77F8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3100919"/>
            <a:ext cx="2359031" cy="47300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F5BCA60-F61E-4223-A7E8-D66C80172FCE}"/>
              </a:ext>
            </a:extLst>
          </p:cNvPr>
          <p:cNvSpPr txBox="1"/>
          <p:nvPr userDrawn="1"/>
        </p:nvSpPr>
        <p:spPr>
          <a:xfrm>
            <a:off x="5584360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26" name="Espace réservé du texte 29">
            <a:extLst>
              <a:ext uri="{FF2B5EF4-FFF2-40B4-BE49-F238E27FC236}">
                <a16:creationId xmlns:a16="http://schemas.microsoft.com/office/drawing/2014/main" id="{B24FC65C-DE77-49BF-9609-62386EC9D4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6764" y="4538868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F2BE2DC-D1E7-4FD3-AB10-37B48AB969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79" y="5409020"/>
            <a:ext cx="2359031" cy="473004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250CE9E-ECF6-4333-8FBF-5CFA03BF5FDE}"/>
              </a:ext>
            </a:extLst>
          </p:cNvPr>
          <p:cNvSpPr txBox="1"/>
          <p:nvPr userDrawn="1"/>
        </p:nvSpPr>
        <p:spPr>
          <a:xfrm>
            <a:off x="1859855" y="575811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0" name="Espace réservé du texte 29">
            <a:extLst>
              <a:ext uri="{FF2B5EF4-FFF2-40B4-BE49-F238E27FC236}">
                <a16:creationId xmlns:a16="http://schemas.microsoft.com/office/drawing/2014/main" id="{185A2799-165C-48DB-B772-AD16DAFA78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65774" y="4538868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185242B-3F56-44BA-80F5-D3C3EEC0B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989" y="5409020"/>
            <a:ext cx="2359031" cy="473004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DADFCCF7-5FC6-483B-8C29-6867BC0CE26B}"/>
              </a:ext>
            </a:extLst>
          </p:cNvPr>
          <p:cNvSpPr txBox="1"/>
          <p:nvPr userDrawn="1"/>
        </p:nvSpPr>
        <p:spPr>
          <a:xfrm>
            <a:off x="9308865" y="575811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5" name="Espace réservé du texte 29">
            <a:extLst>
              <a:ext uri="{FF2B5EF4-FFF2-40B4-BE49-F238E27FC236}">
                <a16:creationId xmlns:a16="http://schemas.microsoft.com/office/drawing/2014/main" id="{1B9438E3-46C3-4682-932E-27C04581AB7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41269" y="4538868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970354C5-E75C-4A59-9365-32BC19BE5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5409020"/>
            <a:ext cx="2359031" cy="473004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9000E209-2DFE-4008-B356-BB483CB9FF42}"/>
              </a:ext>
            </a:extLst>
          </p:cNvPr>
          <p:cNvSpPr txBox="1"/>
          <p:nvPr userDrawn="1"/>
        </p:nvSpPr>
        <p:spPr>
          <a:xfrm>
            <a:off x="5584360" y="575811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559BF0-698B-4FE1-90EC-6CD5C0E8875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58816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9" name="Espace réservé du texte 3">
            <a:extLst>
              <a:ext uri="{FF2B5EF4-FFF2-40B4-BE49-F238E27FC236}">
                <a16:creationId xmlns:a16="http://schemas.microsoft.com/office/drawing/2014/main" id="{B690A87E-A6D7-4504-8441-14869D2C7C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83321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27F6FA5E-127B-4FF9-97CF-6D2A0CA8B9E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5880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0F753764-7AAE-4EF5-9DB1-E7BB06D1CC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59600" y="4173739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2" name="Espace réservé du texte 3">
            <a:extLst>
              <a:ext uri="{FF2B5EF4-FFF2-40B4-BE49-F238E27FC236}">
                <a16:creationId xmlns:a16="http://schemas.microsoft.com/office/drawing/2014/main" id="{69427134-8B4B-4A37-9DE4-667BF3A1C5B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83321" y="4173739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C7FA6967-ED67-4115-87F8-D4337D4D972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35880" y="4173739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4" name="Espace réservé du texte 3">
            <a:extLst>
              <a:ext uri="{FF2B5EF4-FFF2-40B4-BE49-F238E27FC236}">
                <a16:creationId xmlns:a16="http://schemas.microsoft.com/office/drawing/2014/main" id="{53C7B4E9-14A9-466A-B5B5-DD715319C4E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524481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5" name="Espace réservé du texte 3">
            <a:extLst>
              <a:ext uri="{FF2B5EF4-FFF2-40B4-BE49-F238E27FC236}">
                <a16:creationId xmlns:a16="http://schemas.microsoft.com/office/drawing/2014/main" id="{8B5FB979-4CDC-4460-A8D6-9B848CF3755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524481" y="5842834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6" name="Espace réservé du texte 3">
            <a:extLst>
              <a:ext uri="{FF2B5EF4-FFF2-40B4-BE49-F238E27FC236}">
                <a16:creationId xmlns:a16="http://schemas.microsoft.com/office/drawing/2014/main" id="{38B4751C-FDED-4C9D-A55C-284EB59B785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02348" y="5842834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7" name="Espace réservé du texte 3">
            <a:extLst>
              <a:ext uri="{FF2B5EF4-FFF2-40B4-BE49-F238E27FC236}">
                <a16:creationId xmlns:a16="http://schemas.microsoft.com/office/drawing/2014/main" id="{706DA092-9808-44D1-A59C-E5AB4D2DE28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077838" y="5842834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5195A989-1D88-4AB3-B1C7-F39812A0D6A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802348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3CCA0D8D-AE13-4434-B556-7BEF9016C85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077838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10882125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2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082D62-511A-4BA2-B90D-33D7A914D7EC}"/>
              </a:ext>
            </a:extLst>
          </p:cNvPr>
          <p:cNvSpPr txBox="1"/>
          <p:nvPr userDrawn="1"/>
        </p:nvSpPr>
        <p:spPr>
          <a:xfrm>
            <a:off x="5302353" y="545043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+mj-lt"/>
              </a:rPr>
              <a:t>Sommaire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BCE4A06-2EA8-460B-91F3-DE52D0268E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23587" y="2971800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C556175-A278-4916-A89D-077B2C9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802" y="3841952"/>
            <a:ext cx="2359031" cy="47300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9674544-E4F4-4D64-91FE-240974F5B076}"/>
              </a:ext>
            </a:extLst>
          </p:cNvPr>
          <p:cNvSpPr txBox="1"/>
          <p:nvPr userDrawn="1"/>
        </p:nvSpPr>
        <p:spPr>
          <a:xfrm>
            <a:off x="2766678" y="419105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9F5F9B49-9656-499B-B6EB-A7A1E895BB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58953" y="2971800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752C183-852F-47AC-947D-5A3CE0C14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168" y="3841952"/>
            <a:ext cx="2359031" cy="473004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9302496-3BF9-40E4-B22A-C34CA83830FB}"/>
              </a:ext>
            </a:extLst>
          </p:cNvPr>
          <p:cNvSpPr txBox="1"/>
          <p:nvPr userDrawn="1"/>
        </p:nvSpPr>
        <p:spPr>
          <a:xfrm>
            <a:off x="8402044" y="419105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8B9361FB-00AB-454D-BC47-A77BAE34909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983209" y="4282308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2" name="Espace réservé du texte 3">
            <a:extLst>
              <a:ext uri="{FF2B5EF4-FFF2-40B4-BE49-F238E27FC236}">
                <a16:creationId xmlns:a16="http://schemas.microsoft.com/office/drawing/2014/main" id="{67EF17FF-EB7B-4972-A29F-D76309F008C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41132" y="2611399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EE3A4220-FFB5-4B4C-B1BA-AB4112F8CDB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618311" y="4282308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4" name="Espace réservé du texte 3">
            <a:extLst>
              <a:ext uri="{FF2B5EF4-FFF2-40B4-BE49-F238E27FC236}">
                <a16:creationId xmlns:a16="http://schemas.microsoft.com/office/drawing/2014/main" id="{318A8CDE-6DE7-4A26-96C5-2AFF24E395C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476234" y="2611399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6742898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 userDrawn="1"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bg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accent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FDDED56-6434-4177-AE73-021ACDBF4D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/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810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9DF027D0-67BB-49C6-A2CB-8F38BDC6296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5D773B-9A18-4DB5-AFA3-FD3E77BCE9D7}"/>
              </a:ext>
            </a:extLst>
          </p:cNvPr>
          <p:cNvSpPr/>
          <p:nvPr userDrawn="1"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bg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6963042-96AA-4AC5-BC06-2021F1A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69"/>
            <a:ext cx="10515600" cy="1161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5BF0D9-BD47-4AE8-94DE-5C2995575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  <a:p>
            <a:pPr lvl="5"/>
            <a:r>
              <a:rPr lang="fr-FR" err="1"/>
              <a:t>egzegzeg</a:t>
            </a:r>
            <a:r>
              <a:rPr lang="fr-FR"/>
              <a:t>	</a:t>
            </a:r>
          </a:p>
          <a:p>
            <a:pPr lvl="6"/>
            <a:r>
              <a:rPr lang="fr-FR" err="1"/>
              <a:t>ergerhbe</a:t>
            </a:r>
            <a:endParaRPr lang="fr-FR"/>
          </a:p>
          <a:p>
            <a:pPr lvl="7"/>
            <a:r>
              <a:rPr lang="fr-FR" err="1"/>
              <a:t>ergerher</a:t>
            </a:r>
            <a:endParaRPr lang="fr-FR"/>
          </a:p>
          <a:p>
            <a:pPr lvl="8"/>
            <a:r>
              <a:rPr lang="fr-FR" err="1"/>
              <a:t>zregerhe</a:t>
            </a:r>
            <a:endParaRPr lang="fr-FR"/>
          </a:p>
          <a:p>
            <a:pPr lvl="8"/>
            <a:r>
              <a:rPr lang="fr-FR" err="1"/>
              <a:t>egzzeg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F2A72A-089A-4238-B26C-02416B4BB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1A1AFEE4-A953-4A5B-AB42-BD074F39E929}" type="datetimeFigureOut">
              <a:rPr lang="fr-FR" smtClean="0"/>
              <a:pPr/>
              <a:t>17/12/2024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1D457-68B5-41F5-8F0F-F99FA8D56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695304-04A7-48F0-9008-E5829A9A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5C099187-7A9C-4FE6-9452-51D4CB057F0C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1" name="Graphique 1">
            <a:extLst>
              <a:ext uri="{FF2B5EF4-FFF2-40B4-BE49-F238E27FC236}">
                <a16:creationId xmlns:a16="http://schemas.microsoft.com/office/drawing/2014/main" id="{3DC875A8-C38B-4DFE-8A3F-5C9985D1B7DB}"/>
              </a:ext>
            </a:extLst>
          </p:cNvPr>
          <p:cNvGrpSpPr/>
          <p:nvPr userDrawn="1"/>
        </p:nvGrpSpPr>
        <p:grpSpPr>
          <a:xfrm flipV="1">
            <a:off x="4848862" y="1350060"/>
            <a:ext cx="2371726" cy="45720"/>
            <a:chOff x="4119563" y="1594453"/>
            <a:chExt cx="3952875" cy="76200"/>
          </a:xfrm>
        </p:grpSpPr>
        <p:sp>
          <p:nvSpPr>
            <p:cNvPr id="12" name="Forme libre : forme 12">
              <a:extLst>
                <a:ext uri="{FF2B5EF4-FFF2-40B4-BE49-F238E27FC236}">
                  <a16:creationId xmlns:a16="http://schemas.microsoft.com/office/drawing/2014/main" id="{B9E8631A-F8B2-4ED6-9F0B-74ADFBB3765B}"/>
                </a:ext>
              </a:extLst>
            </p:cNvPr>
            <p:cNvSpPr/>
            <p:nvPr/>
          </p:nvSpPr>
          <p:spPr>
            <a:xfrm>
              <a:off x="5570221" y="1594408"/>
              <a:ext cx="1038225" cy="76200"/>
            </a:xfrm>
            <a:custGeom>
              <a:avLst/>
              <a:gdLst>
                <a:gd name="connsiteX0" fmla="*/ 1046798 w 1038225"/>
                <a:gd name="connsiteY0" fmla="*/ 42907 h 76200"/>
                <a:gd name="connsiteX1" fmla="*/ 1046798 w 1038225"/>
                <a:gd name="connsiteY1" fmla="*/ 42907 h 76200"/>
                <a:gd name="connsiteX2" fmla="*/ 521970 w 1038225"/>
                <a:gd name="connsiteY2" fmla="*/ 45 h 76200"/>
                <a:gd name="connsiteX3" fmla="*/ 0 w 1038225"/>
                <a:gd name="connsiteY3" fmla="*/ 41002 h 76200"/>
                <a:gd name="connsiteX4" fmla="*/ 0 w 1038225"/>
                <a:gd name="connsiteY4" fmla="*/ 41002 h 76200"/>
                <a:gd name="connsiteX5" fmla="*/ 0 w 1038225"/>
                <a:gd name="connsiteY5" fmla="*/ 41002 h 76200"/>
                <a:gd name="connsiteX6" fmla="*/ 0 w 1038225"/>
                <a:gd name="connsiteY6" fmla="*/ 41002 h 76200"/>
                <a:gd name="connsiteX7" fmla="*/ 0 w 1038225"/>
                <a:gd name="connsiteY7" fmla="*/ 41002 h 76200"/>
                <a:gd name="connsiteX8" fmla="*/ 513397 w 1038225"/>
                <a:gd name="connsiteY8" fmla="*/ 80055 h 76200"/>
                <a:gd name="connsiteX9" fmla="*/ 1046798 w 1038225"/>
                <a:gd name="connsiteY9" fmla="*/ 42907 h 76200"/>
                <a:gd name="connsiteX10" fmla="*/ 1046798 w 1038225"/>
                <a:gd name="connsiteY10" fmla="*/ 42907 h 76200"/>
                <a:gd name="connsiteX11" fmla="*/ 1046798 w 1038225"/>
                <a:gd name="connsiteY11" fmla="*/ 42907 h 76200"/>
                <a:gd name="connsiteX12" fmla="*/ 1046798 w 1038225"/>
                <a:gd name="connsiteY12" fmla="*/ 429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8225" h="76200">
                  <a:moveTo>
                    <a:pt x="1046798" y="42907"/>
                  </a:moveTo>
                  <a:lnTo>
                    <a:pt x="1046798" y="42907"/>
                  </a:lnTo>
                  <a:cubicBezTo>
                    <a:pt x="943927" y="15285"/>
                    <a:pt x="746760" y="45"/>
                    <a:pt x="521970" y="45"/>
                  </a:cubicBezTo>
                  <a:cubicBezTo>
                    <a:pt x="297180" y="-908"/>
                    <a:pt x="102870" y="13380"/>
                    <a:pt x="0" y="41002"/>
                  </a:cubicBez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cubicBezTo>
                    <a:pt x="102870" y="68625"/>
                    <a:pt x="288608" y="79102"/>
                    <a:pt x="513397" y="80055"/>
                  </a:cubicBezTo>
                  <a:cubicBezTo>
                    <a:pt x="738188" y="80055"/>
                    <a:pt x="943927" y="70530"/>
                    <a:pt x="1046798" y="42907"/>
                  </a:cubicBezTo>
                  <a:lnTo>
                    <a:pt x="1046798" y="42907"/>
                  </a:lnTo>
                  <a:lnTo>
                    <a:pt x="1046798" y="42907"/>
                  </a:lnTo>
                  <a:lnTo>
                    <a:pt x="1046798" y="42907"/>
                  </a:lnTo>
                </a:path>
              </a:pathLst>
            </a:custGeom>
            <a:solidFill>
              <a:srgbClr val="B18C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3">
              <a:extLst>
                <a:ext uri="{FF2B5EF4-FFF2-40B4-BE49-F238E27FC236}">
                  <a16:creationId xmlns:a16="http://schemas.microsoft.com/office/drawing/2014/main" id="{A698FE81-AB59-4C4E-A98B-8B31D593DB1C}"/>
                </a:ext>
              </a:extLst>
            </p:cNvPr>
            <p:cNvSpPr/>
            <p:nvPr/>
          </p:nvSpPr>
          <p:spPr>
            <a:xfrm>
              <a:off x="4119563" y="1629696"/>
              <a:ext cx="1266825" cy="9525"/>
            </a:xfrm>
            <a:custGeom>
              <a:avLst/>
              <a:gdLst>
                <a:gd name="connsiteX0" fmla="*/ 0 w 1266825"/>
                <a:gd name="connsiteY0" fmla="*/ 0 h 9525"/>
                <a:gd name="connsiteX1" fmla="*/ 1269683 w 1266825"/>
                <a:gd name="connsiteY1" fmla="*/ 0 h 9525"/>
                <a:gd name="connsiteX2" fmla="*/ 1269683 w 1266825"/>
                <a:gd name="connsiteY2" fmla="*/ 9525 h 9525"/>
                <a:gd name="connsiteX3" fmla="*/ 0 w 12668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25" h="95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 : forme 14">
              <a:extLst>
                <a:ext uri="{FF2B5EF4-FFF2-40B4-BE49-F238E27FC236}">
                  <a16:creationId xmlns:a16="http://schemas.microsoft.com/office/drawing/2014/main" id="{D71CFF13-7E31-4C08-8F3B-12B57E822F37}"/>
                </a:ext>
              </a:extLst>
            </p:cNvPr>
            <p:cNvSpPr/>
            <p:nvPr/>
          </p:nvSpPr>
          <p:spPr>
            <a:xfrm>
              <a:off x="6797993" y="1629696"/>
              <a:ext cx="1266825" cy="9525"/>
            </a:xfrm>
            <a:custGeom>
              <a:avLst/>
              <a:gdLst>
                <a:gd name="connsiteX0" fmla="*/ 0 w 1266825"/>
                <a:gd name="connsiteY0" fmla="*/ 0 h 9525"/>
                <a:gd name="connsiteX1" fmla="*/ 1269683 w 1266825"/>
                <a:gd name="connsiteY1" fmla="*/ 0 h 9525"/>
                <a:gd name="connsiteX2" fmla="*/ 1269683 w 1266825"/>
                <a:gd name="connsiteY2" fmla="*/ 9525 h 9525"/>
                <a:gd name="connsiteX3" fmla="*/ 0 w 12668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25" h="95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1997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2" r:id="rId2"/>
    <p:sldLayoutId id="2147483694" r:id="rId3"/>
    <p:sldLayoutId id="2147483685" r:id="rId4"/>
    <p:sldLayoutId id="2147483684" r:id="rId5"/>
    <p:sldLayoutId id="2147483686" r:id="rId6"/>
    <p:sldLayoutId id="2147483687" r:id="rId7"/>
    <p:sldLayoutId id="2147483683" r:id="rId8"/>
    <p:sldLayoutId id="2147483677" r:id="rId9"/>
    <p:sldLayoutId id="2147483678" r:id="rId10"/>
    <p:sldLayoutId id="2147483679" r:id="rId11"/>
    <p:sldLayoutId id="2147483680" r:id="rId12"/>
    <p:sldLayoutId id="2147483662" r:id="rId13"/>
    <p:sldLayoutId id="2147483688" r:id="rId14"/>
    <p:sldLayoutId id="2147483689" r:id="rId15"/>
    <p:sldLayoutId id="2147483690" r:id="rId16"/>
    <p:sldLayoutId id="2147483666" r:id="rId17"/>
    <p:sldLayoutId id="2147483651" r:id="rId18"/>
    <p:sldLayoutId id="2147483661" r:id="rId19"/>
    <p:sldLayoutId id="2147483650" r:id="rId20"/>
    <p:sldLayoutId id="2147483658" r:id="rId21"/>
    <p:sldLayoutId id="2147483668" r:id="rId22"/>
    <p:sldLayoutId id="2147483670" r:id="rId23"/>
    <p:sldLayoutId id="2147483654" r:id="rId24"/>
    <p:sldLayoutId id="2147483652" r:id="rId25"/>
    <p:sldLayoutId id="2147483653" r:id="rId26"/>
    <p:sldLayoutId id="2147483681" r:id="rId27"/>
    <p:sldLayoutId id="2147483655" r:id="rId28"/>
    <p:sldLayoutId id="2147483660" r:id="rId29"/>
    <p:sldLayoutId id="2147483665" r:id="rId30"/>
    <p:sldLayoutId id="2147483657" r:id="rId31"/>
    <p:sldLayoutId id="2147483669" r:id="rId32"/>
    <p:sldLayoutId id="2147483691" r:id="rId33"/>
    <p:sldLayoutId id="2147483692" r:id="rId34"/>
    <p:sldLayoutId id="2147483698" r:id="rId35"/>
    <p:sldLayoutId id="2147483682" r:id="rId3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b="1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714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24D14DB-0FF5-484C-B39F-8E876D716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862" y="2154766"/>
            <a:ext cx="9521804" cy="2258484"/>
          </a:xfrm>
        </p:spPr>
        <p:txBody>
          <a:bodyPr>
            <a:normAutofit/>
          </a:bodyPr>
          <a:lstStyle/>
          <a:p>
            <a:r>
              <a:rPr lang="fr-FR" dirty="0"/>
              <a:t>Dimensionnement et </a:t>
            </a:r>
            <a:r>
              <a:rPr lang="fr-FR" dirty="0" err="1"/>
              <a:t>Staffing</a:t>
            </a:r>
            <a:r>
              <a:rPr lang="fr-FR" dirty="0"/>
              <a:t> d’une Unité d’Urgence Hospitalière 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4E19CB-9172-44DA-A578-390CC102AF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Stéphane EILLES-CHAN WAY et Hugo PERCOT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356921-2E42-4CB1-B4C3-5923416D86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Mardi 17 décembre 2024</a:t>
            </a:r>
          </a:p>
        </p:txBody>
      </p:sp>
    </p:spTree>
    <p:extLst>
      <p:ext uri="{BB962C8B-B14F-4D97-AF65-F5344CB8AC3E}">
        <p14:creationId xmlns:p14="http://schemas.microsoft.com/office/powerpoint/2010/main" val="278671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2801897" y="1107448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F57D37A-C8BB-F04A-AF23-00BD01F653EF}"/>
              </a:ext>
            </a:extLst>
          </p:cNvPr>
          <p:cNvSpPr/>
          <p:nvPr/>
        </p:nvSpPr>
        <p:spPr>
          <a:xfrm>
            <a:off x="5974080" y="2142309"/>
            <a:ext cx="190746" cy="18793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A1342A7-080A-6343-8FBC-3FF3A48A610A}"/>
              </a:ext>
            </a:extLst>
          </p:cNvPr>
          <p:cNvSpPr/>
          <p:nvPr/>
        </p:nvSpPr>
        <p:spPr>
          <a:xfrm>
            <a:off x="3513909" y="3678562"/>
            <a:ext cx="190746" cy="18793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D7F8F5D-7FD5-5A44-A5DC-69BD1014CD58}"/>
              </a:ext>
            </a:extLst>
          </p:cNvPr>
          <p:cNvSpPr/>
          <p:nvPr/>
        </p:nvSpPr>
        <p:spPr>
          <a:xfrm>
            <a:off x="8486503" y="3670134"/>
            <a:ext cx="190746" cy="18793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468D1-BB20-3A47-AA67-05598CE23799}"/>
              </a:ext>
            </a:extLst>
          </p:cNvPr>
          <p:cNvSpPr/>
          <p:nvPr/>
        </p:nvSpPr>
        <p:spPr>
          <a:xfrm>
            <a:off x="4866197" y="2814762"/>
            <a:ext cx="979432" cy="165202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0E8BFA-40E7-5E4E-AFE1-341DBCB2CF94}"/>
              </a:ext>
            </a:extLst>
          </p:cNvPr>
          <p:cNvSpPr/>
          <p:nvPr/>
        </p:nvSpPr>
        <p:spPr>
          <a:xfrm>
            <a:off x="6301843" y="2805923"/>
            <a:ext cx="978010" cy="18288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41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2801897" y="1107448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F57D37A-C8BB-F04A-AF23-00BD01F653EF}"/>
              </a:ext>
            </a:extLst>
          </p:cNvPr>
          <p:cNvSpPr/>
          <p:nvPr/>
        </p:nvSpPr>
        <p:spPr>
          <a:xfrm>
            <a:off x="5276496" y="3642979"/>
            <a:ext cx="190746" cy="18793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D7F8F5D-7FD5-5A44-A5DC-69BD1014CD58}"/>
              </a:ext>
            </a:extLst>
          </p:cNvPr>
          <p:cNvSpPr/>
          <p:nvPr/>
        </p:nvSpPr>
        <p:spPr>
          <a:xfrm>
            <a:off x="8486503" y="3670134"/>
            <a:ext cx="190746" cy="18793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91F5D2-1827-2C46-9DE1-30549CAB3402}"/>
              </a:ext>
            </a:extLst>
          </p:cNvPr>
          <p:cNvSpPr/>
          <p:nvPr/>
        </p:nvSpPr>
        <p:spPr>
          <a:xfrm>
            <a:off x="4882864" y="4358417"/>
            <a:ext cx="963956" cy="166941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88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2801897" y="1107448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F57D37A-C8BB-F04A-AF23-00BD01F653EF}"/>
              </a:ext>
            </a:extLst>
          </p:cNvPr>
          <p:cNvSpPr/>
          <p:nvPr/>
        </p:nvSpPr>
        <p:spPr>
          <a:xfrm>
            <a:off x="5267070" y="5264389"/>
            <a:ext cx="190746" cy="18793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8B5A53-2D60-D749-9E6B-4F9531C4AB75}"/>
              </a:ext>
            </a:extLst>
          </p:cNvPr>
          <p:cNvSpPr/>
          <p:nvPr/>
        </p:nvSpPr>
        <p:spPr>
          <a:xfrm>
            <a:off x="4888522" y="5999871"/>
            <a:ext cx="962925" cy="162046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75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2801897" y="1107448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F57D37A-C8BB-F04A-AF23-00BD01F653EF}"/>
              </a:ext>
            </a:extLst>
          </p:cNvPr>
          <p:cNvSpPr/>
          <p:nvPr/>
        </p:nvSpPr>
        <p:spPr>
          <a:xfrm>
            <a:off x="3494831" y="3678562"/>
            <a:ext cx="190746" cy="18793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B27F054-B413-E242-9354-4C79D8CEAE05}"/>
              </a:ext>
            </a:extLst>
          </p:cNvPr>
          <p:cNvSpPr/>
          <p:nvPr/>
        </p:nvSpPr>
        <p:spPr>
          <a:xfrm>
            <a:off x="8491036" y="3637993"/>
            <a:ext cx="190746" cy="18793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43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2801897" y="1107448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D7F8F5D-7FD5-5A44-A5DC-69BD1014CD58}"/>
              </a:ext>
            </a:extLst>
          </p:cNvPr>
          <p:cNvSpPr/>
          <p:nvPr/>
        </p:nvSpPr>
        <p:spPr>
          <a:xfrm>
            <a:off x="8486503" y="3670134"/>
            <a:ext cx="190746" cy="18793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CD2634A-1B03-A34E-8044-EED01F875FB3}"/>
              </a:ext>
            </a:extLst>
          </p:cNvPr>
          <p:cNvSpPr/>
          <p:nvPr/>
        </p:nvSpPr>
        <p:spPr>
          <a:xfrm>
            <a:off x="6039787" y="2113617"/>
            <a:ext cx="149629" cy="155081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F5074-7EAE-A24F-9FCA-E83A8D5CC737}"/>
              </a:ext>
            </a:extLst>
          </p:cNvPr>
          <p:cNvSpPr/>
          <p:nvPr/>
        </p:nvSpPr>
        <p:spPr>
          <a:xfrm>
            <a:off x="6306114" y="2804251"/>
            <a:ext cx="978010" cy="182880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13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2801897" y="1107448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F57D37A-C8BB-F04A-AF23-00BD01F653EF}"/>
              </a:ext>
            </a:extLst>
          </p:cNvPr>
          <p:cNvSpPr/>
          <p:nvPr/>
        </p:nvSpPr>
        <p:spPr>
          <a:xfrm>
            <a:off x="6721233" y="3629981"/>
            <a:ext cx="149629" cy="155081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1A52BB-FC49-174F-A48B-A2D41FE69817}"/>
              </a:ext>
            </a:extLst>
          </p:cNvPr>
          <p:cNvSpPr/>
          <p:nvPr/>
        </p:nvSpPr>
        <p:spPr>
          <a:xfrm>
            <a:off x="6307042" y="4349272"/>
            <a:ext cx="978010" cy="182880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27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2801897" y="1107448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F57D37A-C8BB-F04A-AF23-00BD01F653EF}"/>
              </a:ext>
            </a:extLst>
          </p:cNvPr>
          <p:cNvSpPr/>
          <p:nvPr/>
        </p:nvSpPr>
        <p:spPr>
          <a:xfrm>
            <a:off x="8443155" y="3618105"/>
            <a:ext cx="149629" cy="155081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028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2801897" y="1107448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D7F8F5D-7FD5-5A44-A5DC-69BD1014CD58}"/>
              </a:ext>
            </a:extLst>
          </p:cNvPr>
          <p:cNvSpPr/>
          <p:nvPr/>
        </p:nvSpPr>
        <p:spPr>
          <a:xfrm>
            <a:off x="8486503" y="3670134"/>
            <a:ext cx="190746" cy="18793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CD2634A-1B03-A34E-8044-EED01F875FB3}"/>
              </a:ext>
            </a:extLst>
          </p:cNvPr>
          <p:cNvSpPr/>
          <p:nvPr/>
        </p:nvSpPr>
        <p:spPr>
          <a:xfrm>
            <a:off x="6039787" y="2113617"/>
            <a:ext cx="149629" cy="155081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7EAC669-75C0-CA4D-8973-E4AE5F9B9635}"/>
              </a:ext>
            </a:extLst>
          </p:cNvPr>
          <p:cNvSpPr/>
          <p:nvPr/>
        </p:nvSpPr>
        <p:spPr>
          <a:xfrm>
            <a:off x="5265912" y="3670134"/>
            <a:ext cx="149629" cy="155081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EC322A-17A2-9441-B06F-6517EE71BADA}"/>
              </a:ext>
            </a:extLst>
          </p:cNvPr>
          <p:cNvSpPr/>
          <p:nvPr/>
        </p:nvSpPr>
        <p:spPr>
          <a:xfrm>
            <a:off x="4851721" y="4349272"/>
            <a:ext cx="978010" cy="182880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607400-D1CD-AC4A-BFB5-78847F9E51A0}"/>
              </a:ext>
            </a:extLst>
          </p:cNvPr>
          <p:cNvSpPr/>
          <p:nvPr/>
        </p:nvSpPr>
        <p:spPr>
          <a:xfrm>
            <a:off x="6306115" y="2814105"/>
            <a:ext cx="978010" cy="18288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820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2801897" y="1107448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7EAC669-75C0-CA4D-8973-E4AE5F9B9635}"/>
              </a:ext>
            </a:extLst>
          </p:cNvPr>
          <p:cNvSpPr/>
          <p:nvPr/>
        </p:nvSpPr>
        <p:spPr>
          <a:xfrm>
            <a:off x="5277787" y="5285178"/>
            <a:ext cx="149629" cy="155081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049A98-083F-5943-8C43-A78A2A7DFFE8}"/>
              </a:ext>
            </a:extLst>
          </p:cNvPr>
          <p:cNvSpPr/>
          <p:nvPr/>
        </p:nvSpPr>
        <p:spPr>
          <a:xfrm>
            <a:off x="6021183" y="2191157"/>
            <a:ext cx="149629" cy="155081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30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672014" y="1095884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3C4DCD4-C24E-3345-A1AB-CCF1DEEA3E7A}"/>
              </a:ext>
            </a:extLst>
          </p:cNvPr>
          <p:cNvSpPr txBox="1"/>
          <p:nvPr/>
        </p:nvSpPr>
        <p:spPr>
          <a:xfrm>
            <a:off x="7692571" y="1582058"/>
            <a:ext cx="388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OBJECTIF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EEC330-D4F4-3D49-858C-BABE5C42379D}"/>
              </a:ext>
            </a:extLst>
          </p:cNvPr>
          <p:cNvSpPr txBox="1"/>
          <p:nvPr/>
        </p:nvSpPr>
        <p:spPr>
          <a:xfrm>
            <a:off x="7260217" y="2191657"/>
            <a:ext cx="452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Débit ?</a:t>
            </a:r>
            <a:r>
              <a:rPr lang="fr-FR" dirty="0"/>
              <a:t> Combien de patients peut-on traiter par heure, par jours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A329E92-2C62-E24B-9500-202BFA6290C3}"/>
              </a:ext>
            </a:extLst>
          </p:cNvPr>
          <p:cNvSpPr txBox="1"/>
          <p:nvPr/>
        </p:nvSpPr>
        <p:spPr>
          <a:xfrm>
            <a:off x="7488818" y="3023955"/>
            <a:ext cx="409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Variables : </a:t>
            </a:r>
            <a:r>
              <a:rPr lang="fr-FR" i="1" dirty="0" err="1"/>
              <a:t>N</a:t>
            </a:r>
            <a:r>
              <a:rPr lang="fr-FR" i="1" baseline="30000" dirty="0" err="1"/>
              <a:t>sen</a:t>
            </a:r>
            <a:r>
              <a:rPr lang="fr-FR" i="1" dirty="0"/>
              <a:t> et </a:t>
            </a:r>
            <a:r>
              <a:rPr lang="fr-FR" i="1" dirty="0" err="1"/>
              <a:t>N</a:t>
            </a:r>
            <a:r>
              <a:rPr lang="fr-FR" i="1" baseline="30000" dirty="0" err="1"/>
              <a:t>int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78D1D9A-8276-F54D-87B9-31D30ED41113}"/>
                  </a:ext>
                </a:extLst>
              </p:cNvPr>
              <p:cNvSpPr txBox="1"/>
              <p:nvPr/>
            </p:nvSpPr>
            <p:spPr>
              <a:xfrm>
                <a:off x="7692571" y="3587994"/>
                <a:ext cx="4093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i="1" dirty="0"/>
                  <a:t>Paramètres : u(</a:t>
                </a:r>
                <a:r>
                  <a:rPr lang="fr-FR" i="1" dirty="0" err="1"/>
                  <a:t>t</a:t>
                </a:r>
                <a:r>
                  <a:rPr lang="fr-FR" i="1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𝐶𝐼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𝐶𝑆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78D1D9A-8276-F54D-87B9-31D30ED41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571" y="3587994"/>
                <a:ext cx="4093582" cy="369332"/>
              </a:xfrm>
              <a:prstGeom prst="rect">
                <a:avLst/>
              </a:prstGeom>
              <a:blipFill>
                <a:blip r:embed="rId3"/>
                <a:stretch>
                  <a:fillRect l="-1238" t="-6667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7D194EFF-7268-D94F-A179-D8242862F3E6}"/>
              </a:ext>
            </a:extLst>
          </p:cNvPr>
          <p:cNvSpPr txBox="1"/>
          <p:nvPr/>
        </p:nvSpPr>
        <p:spPr>
          <a:xfrm>
            <a:off x="7272641" y="4152033"/>
            <a:ext cx="4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Phases ? Facteur limitant 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052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6353CE-5C36-40F0-9D6A-5A987E296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61477" y="325945"/>
            <a:ext cx="2866666" cy="83344"/>
          </a:xfrm>
        </p:spPr>
        <p:txBody>
          <a:bodyPr/>
          <a:lstStyle/>
          <a:p>
            <a:r>
              <a:rPr lang="fr-FR" dirty="0"/>
              <a:t>Dimensionnement et </a:t>
            </a:r>
            <a:r>
              <a:rPr lang="fr-FR" dirty="0" err="1"/>
              <a:t>staffing</a:t>
            </a:r>
            <a:r>
              <a:rPr lang="fr-FR" dirty="0"/>
              <a:t> des urgences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8840FF-F0C8-47CD-ABC6-9C65DA9C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17/12/2024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731892-5C90-4406-A5BE-0C8EFEDA4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1190" y="2029298"/>
            <a:ext cx="7107238" cy="2105986"/>
          </a:xfrm>
        </p:spPr>
        <p:txBody>
          <a:bodyPr/>
          <a:lstStyle/>
          <a:p>
            <a:r>
              <a:rPr lang="fr-FR" dirty="0"/>
              <a:t>Fonctionnement des urgences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1E3409D6-DD22-4E4B-8BF2-9AF553AF4E0D}"/>
              </a:ext>
            </a:extLst>
          </p:cNvPr>
          <p:cNvSpPr txBox="1">
            <a:spLocks/>
          </p:cNvSpPr>
          <p:nvPr/>
        </p:nvSpPr>
        <p:spPr>
          <a:xfrm>
            <a:off x="959138" y="5233913"/>
            <a:ext cx="10271343" cy="42588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r>
              <a:rPr lang="fr-FR" sz="1800" dirty="0"/>
              <a:t>Pascal BENCHIMOL, </a:t>
            </a:r>
            <a:r>
              <a:rPr lang="fr-FR" sz="1800" i="1" dirty="0"/>
              <a:t>Modélisation du service des urgences de l’Hôtel-Dieu</a:t>
            </a:r>
            <a:r>
              <a:rPr lang="fr-FR" sz="1800" dirty="0"/>
              <a:t>, 2009. </a:t>
            </a:r>
          </a:p>
        </p:txBody>
      </p:sp>
    </p:spTree>
    <p:extLst>
      <p:ext uri="{BB962C8B-B14F-4D97-AF65-F5344CB8AC3E}">
        <p14:creationId xmlns:p14="http://schemas.microsoft.com/office/powerpoint/2010/main" val="1489797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672014" y="1095884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AB931CE-2AF9-774B-A88B-B01825E8967C}"/>
                  </a:ext>
                </a:extLst>
              </p:cNvPr>
              <p:cNvSpPr txBox="1"/>
              <p:nvPr/>
            </p:nvSpPr>
            <p:spPr>
              <a:xfrm>
                <a:off x="7260217" y="1980135"/>
                <a:ext cx="189045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AB931CE-2AF9-774B-A88B-B01825E89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217" y="1980135"/>
                <a:ext cx="1890454" cy="553998"/>
              </a:xfrm>
              <a:prstGeom prst="rect">
                <a:avLst/>
              </a:prstGeom>
              <a:blipFill>
                <a:blip r:embed="rId3"/>
                <a:stretch>
                  <a:fillRect l="-2000" t="-6818" r="-4000"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C71FAA6-7CB6-0541-9435-307567355608}"/>
              </a:ext>
            </a:extLst>
          </p:cNvPr>
          <p:cNvSpPr/>
          <p:nvPr/>
        </p:nvSpPr>
        <p:spPr>
          <a:xfrm>
            <a:off x="2730690" y="2784422"/>
            <a:ext cx="978010" cy="182880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862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672014" y="1095884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AB931CE-2AF9-774B-A88B-B01825E8967C}"/>
                  </a:ext>
                </a:extLst>
              </p:cNvPr>
              <p:cNvSpPr txBox="1"/>
              <p:nvPr/>
            </p:nvSpPr>
            <p:spPr>
              <a:xfrm>
                <a:off x="6400801" y="2139560"/>
                <a:ext cx="50518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AB931CE-2AF9-774B-A88B-B01825E89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139560"/>
                <a:ext cx="5051852" cy="430887"/>
              </a:xfrm>
              <a:prstGeom prst="rect">
                <a:avLst/>
              </a:prstGeom>
              <a:blipFill>
                <a:blip r:embed="rId3"/>
                <a:stretch>
                  <a:fillRect l="-754" r="-2261" b="-352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FB0DBC1-99D0-BC44-80B1-181DD4B73C29}"/>
              </a:ext>
            </a:extLst>
          </p:cNvPr>
          <p:cNvSpPr/>
          <p:nvPr/>
        </p:nvSpPr>
        <p:spPr>
          <a:xfrm>
            <a:off x="2730690" y="2784422"/>
            <a:ext cx="978010" cy="182880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1DECC157-482B-9844-8851-578697CF42C4}"/>
              </a:ext>
            </a:extLst>
          </p:cNvPr>
          <p:cNvSpPr/>
          <p:nvPr/>
        </p:nvSpPr>
        <p:spPr>
          <a:xfrm>
            <a:off x="3708700" y="1960776"/>
            <a:ext cx="467374" cy="478222"/>
          </a:xfrm>
          <a:prstGeom prst="ellipse">
            <a:avLst/>
          </a:prstGeom>
          <a:pattFill prst="dkUpDiag">
            <a:fgClr>
              <a:srgbClr val="FF0000"/>
            </a:fgClr>
            <a:bgClr>
              <a:schemeClr val="bg1"/>
            </a:bgClr>
          </a:pattFill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129E860-FB72-054E-AC7C-E382E17EA761}"/>
              </a:ext>
            </a:extLst>
          </p:cNvPr>
          <p:cNvSpPr/>
          <p:nvPr/>
        </p:nvSpPr>
        <p:spPr>
          <a:xfrm>
            <a:off x="1117900" y="3337089"/>
            <a:ext cx="710900" cy="744716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245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672014" y="1095884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AB931CE-2AF9-774B-A88B-B01825E8967C}"/>
                  </a:ext>
                </a:extLst>
              </p:cNvPr>
              <p:cNvSpPr txBox="1"/>
              <p:nvPr/>
            </p:nvSpPr>
            <p:spPr>
              <a:xfrm>
                <a:off x="6400801" y="2139560"/>
                <a:ext cx="50518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AB931CE-2AF9-774B-A88B-B01825E89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139560"/>
                <a:ext cx="5051852" cy="430887"/>
              </a:xfrm>
              <a:prstGeom prst="rect">
                <a:avLst/>
              </a:prstGeom>
              <a:blipFill>
                <a:blip r:embed="rId3"/>
                <a:stretch>
                  <a:fillRect r="-1005" b="-352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FB0DBC1-99D0-BC44-80B1-181DD4B73C29}"/>
              </a:ext>
            </a:extLst>
          </p:cNvPr>
          <p:cNvSpPr/>
          <p:nvPr/>
        </p:nvSpPr>
        <p:spPr>
          <a:xfrm>
            <a:off x="2730690" y="2784422"/>
            <a:ext cx="978010" cy="182880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1DECC157-482B-9844-8851-578697CF42C4}"/>
              </a:ext>
            </a:extLst>
          </p:cNvPr>
          <p:cNvSpPr/>
          <p:nvPr/>
        </p:nvSpPr>
        <p:spPr>
          <a:xfrm>
            <a:off x="3708700" y="1960776"/>
            <a:ext cx="467374" cy="478222"/>
          </a:xfrm>
          <a:prstGeom prst="ellipse">
            <a:avLst/>
          </a:prstGeom>
          <a:pattFill prst="dkUpDiag">
            <a:fgClr>
              <a:srgbClr val="FF0000"/>
            </a:fgClr>
            <a:bgClr>
              <a:schemeClr val="bg1"/>
            </a:bgClr>
          </a:pattFill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129E860-FB72-054E-AC7C-E382E17EA761}"/>
              </a:ext>
            </a:extLst>
          </p:cNvPr>
          <p:cNvSpPr/>
          <p:nvPr/>
        </p:nvSpPr>
        <p:spPr>
          <a:xfrm>
            <a:off x="1117900" y="3337089"/>
            <a:ext cx="710900" cy="744716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977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672014" y="1095884"/>
            <a:ext cx="6588203" cy="5518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AB931CE-2AF9-774B-A88B-B01825E8967C}"/>
                  </a:ext>
                </a:extLst>
              </p:cNvPr>
              <p:cNvSpPr txBox="1"/>
              <p:nvPr/>
            </p:nvSpPr>
            <p:spPr>
              <a:xfrm>
                <a:off x="6190735" y="2139560"/>
                <a:ext cx="5261918" cy="851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AB931CE-2AF9-774B-A88B-B01825E89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735" y="2139560"/>
                <a:ext cx="5261918" cy="851836"/>
              </a:xfrm>
              <a:prstGeom prst="rect">
                <a:avLst/>
              </a:prstGeom>
              <a:blipFill>
                <a:blip r:embed="rId3"/>
                <a:stretch>
                  <a:fillRect r="-1202" b="-16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FB0DBC1-99D0-BC44-80B1-181DD4B73C29}"/>
              </a:ext>
            </a:extLst>
          </p:cNvPr>
          <p:cNvSpPr/>
          <p:nvPr/>
        </p:nvSpPr>
        <p:spPr>
          <a:xfrm>
            <a:off x="2730690" y="2784422"/>
            <a:ext cx="978010" cy="182880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1DECC157-482B-9844-8851-578697CF42C4}"/>
              </a:ext>
            </a:extLst>
          </p:cNvPr>
          <p:cNvSpPr/>
          <p:nvPr/>
        </p:nvSpPr>
        <p:spPr>
          <a:xfrm>
            <a:off x="3708700" y="1960776"/>
            <a:ext cx="467374" cy="478222"/>
          </a:xfrm>
          <a:prstGeom prst="ellipse">
            <a:avLst/>
          </a:prstGeom>
          <a:pattFill prst="dkUpDiag">
            <a:fgClr>
              <a:srgbClr val="FF0000"/>
            </a:fgClr>
            <a:bgClr>
              <a:schemeClr val="bg1"/>
            </a:bgClr>
          </a:pattFill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129E860-FB72-054E-AC7C-E382E17EA761}"/>
              </a:ext>
            </a:extLst>
          </p:cNvPr>
          <p:cNvSpPr/>
          <p:nvPr/>
        </p:nvSpPr>
        <p:spPr>
          <a:xfrm>
            <a:off x="1117900" y="3337089"/>
            <a:ext cx="710900" cy="744716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0507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Équations du système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6C47CEF-0C6B-0447-8451-869A3F7D9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" y="2768923"/>
            <a:ext cx="11301112" cy="17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17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Régime stationnaire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4070E9E-8E29-3744-B033-7670467BF9AC}"/>
              </a:ext>
            </a:extLst>
          </p:cNvPr>
          <p:cNvSpPr txBox="1"/>
          <p:nvPr/>
        </p:nvSpPr>
        <p:spPr>
          <a:xfrm>
            <a:off x="542441" y="1735810"/>
            <a:ext cx="412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constant : fonctions linéaires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FD71599-31BE-044A-A93D-097B0B983CA1}"/>
                  </a:ext>
                </a:extLst>
              </p:cNvPr>
              <p:cNvSpPr txBox="1"/>
              <p:nvPr/>
            </p:nvSpPr>
            <p:spPr>
              <a:xfrm>
                <a:off x="1097798" y="2283367"/>
                <a:ext cx="4122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Caractérisé par un couple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FD71599-31BE-044A-A93D-097B0B983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98" y="2283367"/>
                <a:ext cx="4122549" cy="369332"/>
              </a:xfrm>
              <a:prstGeom prst="rect">
                <a:avLst/>
              </a:prstGeom>
              <a:blipFill>
                <a:blip r:embed="rId2"/>
                <a:stretch>
                  <a:fillRect l="-920" t="-10345" b="-241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FE6B07F4-6052-9640-83AB-F2D53E45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57" y="1646697"/>
            <a:ext cx="5391542" cy="10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6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Régime stationnaire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4070E9E-8E29-3744-B033-7670467BF9AC}"/>
              </a:ext>
            </a:extLst>
          </p:cNvPr>
          <p:cNvSpPr txBox="1"/>
          <p:nvPr/>
        </p:nvSpPr>
        <p:spPr>
          <a:xfrm>
            <a:off x="542441" y="1735810"/>
            <a:ext cx="412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constant : fonctions linéaires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FD71599-31BE-044A-A93D-097B0B983CA1}"/>
                  </a:ext>
                </a:extLst>
              </p:cNvPr>
              <p:cNvSpPr txBox="1"/>
              <p:nvPr/>
            </p:nvSpPr>
            <p:spPr>
              <a:xfrm>
                <a:off x="1097798" y="2283367"/>
                <a:ext cx="4122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Caractérisé par un couple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FD71599-31BE-044A-A93D-097B0B983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98" y="2283367"/>
                <a:ext cx="4122549" cy="369332"/>
              </a:xfrm>
              <a:prstGeom prst="rect">
                <a:avLst/>
              </a:prstGeom>
              <a:blipFill>
                <a:blip r:embed="rId2"/>
                <a:stretch>
                  <a:fillRect l="-920" t="-10345" b="-241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FE6B07F4-6052-9640-83AB-F2D53E45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57" y="1646697"/>
            <a:ext cx="5391542" cy="10060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4EAF9E2-70D5-154D-9B2C-F3D79C0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830924"/>
            <a:ext cx="10290874" cy="36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1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Régime stationnaire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B1796A-4A85-7C4C-92A5-61BA46BB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59" y="1372919"/>
            <a:ext cx="6013020" cy="50879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8DD23CB-FE31-3744-B861-CB1B2262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9" y="1504636"/>
            <a:ext cx="6891434" cy="8821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232FC3-19C6-F846-BDEC-0077D9B93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464" y="4595645"/>
            <a:ext cx="1981804" cy="5476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7483C36-187A-9C47-9C82-45CD53619D94}"/>
              </a:ext>
            </a:extLst>
          </p:cNvPr>
          <p:cNvSpPr txBox="1"/>
          <p:nvPr/>
        </p:nvSpPr>
        <p:spPr>
          <a:xfrm>
            <a:off x="610729" y="3274150"/>
            <a:ext cx="421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Si la validation est plus rapide que la consultation du senior :</a:t>
            </a:r>
          </a:p>
        </p:txBody>
      </p:sp>
    </p:spTree>
    <p:extLst>
      <p:ext uri="{BB962C8B-B14F-4D97-AF65-F5344CB8AC3E}">
        <p14:creationId xmlns:p14="http://schemas.microsoft.com/office/powerpoint/2010/main" val="3544001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6353CE-5C36-40F0-9D6A-5A987E296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61477" y="325945"/>
            <a:ext cx="2866666" cy="83344"/>
          </a:xfrm>
        </p:spPr>
        <p:txBody>
          <a:bodyPr/>
          <a:lstStyle/>
          <a:p>
            <a:r>
              <a:rPr lang="fr-FR" dirty="0"/>
              <a:t>Dimensionnement et </a:t>
            </a:r>
            <a:r>
              <a:rPr lang="fr-FR" dirty="0" err="1"/>
              <a:t>staffing</a:t>
            </a:r>
            <a:r>
              <a:rPr lang="fr-FR" dirty="0"/>
              <a:t> des urgences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8840FF-F0C8-47CD-ABC6-9C65DA9C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17/12/2024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731892-5C90-4406-A5BE-0C8EFEDA4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8251" y="1188640"/>
            <a:ext cx="7640664" cy="2105986"/>
          </a:xfrm>
        </p:spPr>
        <p:txBody>
          <a:bodyPr/>
          <a:lstStyle/>
          <a:p>
            <a:r>
              <a:rPr lang="fr-FR" dirty="0"/>
              <a:t>Deuxième approche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1E3409D6-DD22-4E4B-8BF2-9AF553AF4E0D}"/>
              </a:ext>
            </a:extLst>
          </p:cNvPr>
          <p:cNvSpPr txBox="1">
            <a:spLocks/>
          </p:cNvSpPr>
          <p:nvPr/>
        </p:nvSpPr>
        <p:spPr>
          <a:xfrm>
            <a:off x="1534325" y="5079055"/>
            <a:ext cx="9526965" cy="425885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fr-FR" dirty="0" err="1"/>
              <a:t>Skandère</a:t>
            </a:r>
            <a:r>
              <a:rPr lang="fr-FR" dirty="0"/>
              <a:t> </a:t>
            </a:r>
            <a:r>
              <a:rPr lang="fr-FR" dirty="0" err="1"/>
              <a:t>Sahli</a:t>
            </a:r>
            <a:r>
              <a:rPr lang="fr-FR" dirty="0"/>
              <a:t> et Alban </a:t>
            </a:r>
            <a:r>
              <a:rPr lang="fr-FR" dirty="0" err="1"/>
              <a:t>Zammit</a:t>
            </a:r>
            <a:r>
              <a:rPr lang="fr-FR" dirty="0"/>
              <a:t>, </a:t>
            </a:r>
            <a:r>
              <a:rPr lang="fr-FR" i="1" dirty="0"/>
              <a:t>Optimisation de la Réponse Coordonnée aux Appels d’Urgence 17-18-112 en Région Parisienne</a:t>
            </a:r>
            <a:r>
              <a:rPr lang="fr-FR" dirty="0"/>
              <a:t>, Projet de recherche de troisième année MAP511, 2019. 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50DCC66-4EC1-FD4E-A72B-609316A19CE3}"/>
              </a:ext>
            </a:extLst>
          </p:cNvPr>
          <p:cNvSpPr txBox="1">
            <a:spLocks/>
          </p:cNvSpPr>
          <p:nvPr/>
        </p:nvSpPr>
        <p:spPr>
          <a:xfrm>
            <a:off x="2541191" y="2366810"/>
            <a:ext cx="7107238" cy="210598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r>
              <a:rPr lang="fr-FR" sz="4800" dirty="0"/>
              <a:t>Modélisation du stock</a:t>
            </a:r>
          </a:p>
        </p:txBody>
      </p:sp>
    </p:spTree>
    <p:extLst>
      <p:ext uri="{BB962C8B-B14F-4D97-AF65-F5344CB8AC3E}">
        <p14:creationId xmlns:p14="http://schemas.microsoft.com/office/powerpoint/2010/main" val="3384825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EE6179-0957-4FD4-AD4D-E19EB6295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0963181-F59C-44A8-AC31-AEC9545E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précédent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BFF362CA-79B9-47F7-8971-C797552AC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Cadre du régime stationnaire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Pas de « stock de patients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Pas de temps temps d’attente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Pas de visites complémentaires</a:t>
            </a:r>
          </a:p>
        </p:txBody>
      </p:sp>
      <p:pic>
        <p:nvPicPr>
          <p:cNvPr id="6" name="Graphique 5" descr="Chronomètre 75% avec un remplissage uni">
            <a:extLst>
              <a:ext uri="{FF2B5EF4-FFF2-40B4-BE49-F238E27FC236}">
                <a16:creationId xmlns:a16="http://schemas.microsoft.com/office/drawing/2014/main" id="{4F0F2BE4-19FB-2A15-FF0E-78C160874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9290" y="1551631"/>
            <a:ext cx="2018278" cy="2018278"/>
          </a:xfrm>
          <a:prstGeom prst="rect">
            <a:avLst/>
          </a:prstGeom>
        </p:spPr>
      </p:pic>
      <p:pic>
        <p:nvPicPr>
          <p:cNvPr id="8" name="Graphique 7" descr="Homme médecin avec un remplissage uni">
            <a:extLst>
              <a:ext uri="{FF2B5EF4-FFF2-40B4-BE49-F238E27FC236}">
                <a16:creationId xmlns:a16="http://schemas.microsoft.com/office/drawing/2014/main" id="{F6C51D89-74FA-9CC8-DAC2-DC88798B0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9289" y="3873500"/>
            <a:ext cx="2018279" cy="201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2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8C64519-7B70-47EA-980A-EDCBFAA52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AE40C11-F666-4252-BC9A-50B043F6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Trois types d’acteurs principaux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3ACB9A-E6DE-A644-8B07-1BCB703AC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t="24658" r="67473" b="13625"/>
          <a:stretch/>
        </p:blipFill>
        <p:spPr>
          <a:xfrm>
            <a:off x="700364" y="1240913"/>
            <a:ext cx="956747" cy="28358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326F6F4-FC85-CE48-918B-EA4916A2E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0" t="28572" r="42203" b="13470"/>
          <a:stretch/>
        </p:blipFill>
        <p:spPr>
          <a:xfrm>
            <a:off x="10557569" y="1240913"/>
            <a:ext cx="989269" cy="30998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27C376-0568-484D-8343-BF00FAF1A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4" t="26265" r="19115" b="14428"/>
          <a:stretch/>
        </p:blipFill>
        <p:spPr>
          <a:xfrm>
            <a:off x="4397664" y="3466043"/>
            <a:ext cx="769814" cy="29471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55C715-9F5E-2B44-AFF8-9466783442AC}"/>
              </a:ext>
            </a:extLst>
          </p:cNvPr>
          <p:cNvSpPr txBox="1"/>
          <p:nvPr/>
        </p:nvSpPr>
        <p:spPr>
          <a:xfrm>
            <a:off x="1735346" y="1471839"/>
            <a:ext cx="343213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Infirmiers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Gèrent des patients avant/entre les consultations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Exécutent les soins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Indispensables pour la fluidité du service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0D71DB-F7A6-964F-8205-1FE75DDE9A1E}"/>
              </a:ext>
            </a:extLst>
          </p:cNvPr>
          <p:cNvSpPr txBox="1"/>
          <p:nvPr/>
        </p:nvSpPr>
        <p:spPr>
          <a:xfrm>
            <a:off x="6851736" y="1488457"/>
            <a:ext cx="362759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/>
              <a:t>Internes/Externes</a:t>
            </a:r>
          </a:p>
          <a:p>
            <a:pPr marL="285750" indent="-285750" algn="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Étudiants en médecine</a:t>
            </a:r>
          </a:p>
          <a:p>
            <a:pPr marL="285750" indent="-285750" algn="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Dressent des diagnostics</a:t>
            </a:r>
          </a:p>
          <a:p>
            <a:pPr marL="285750" indent="-285750" algn="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Soulagent les médecins seniors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CF3B650-F8EB-2441-B5EF-904B47DA2A83}"/>
              </a:ext>
            </a:extLst>
          </p:cNvPr>
          <p:cNvSpPr txBox="1"/>
          <p:nvPr/>
        </p:nvSpPr>
        <p:spPr>
          <a:xfrm>
            <a:off x="5370253" y="3828819"/>
            <a:ext cx="343213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Médecins seniors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Responsables du service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Valident les diagnostics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Prennent en charge les cas complexes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0D40B0-FB0E-5947-8F59-F8E6566406C9}"/>
              </a:ext>
            </a:extLst>
          </p:cNvPr>
          <p:cNvSpPr txBox="1"/>
          <p:nvPr/>
        </p:nvSpPr>
        <p:spPr>
          <a:xfrm>
            <a:off x="360667" y="6228534"/>
            <a:ext cx="2592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Images : </a:t>
            </a:r>
            <a:r>
              <a:rPr lang="fr-FR" sz="1100" dirty="0" err="1"/>
              <a:t>freepik.com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937313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8C64519-7B70-47EA-980A-EDCBFAA52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AE40C11-F666-4252-BC9A-50B043F6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6F3131-9D7F-DD9F-F619-8C97F199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67" y="1604652"/>
            <a:ext cx="3755535" cy="4751698"/>
          </a:xfrm>
          <a:prstGeom prst="rect">
            <a:avLst/>
          </a:prstGeom>
        </p:spPr>
      </p:pic>
      <p:sp>
        <p:nvSpPr>
          <p:cNvPr id="5" name="Espace réservé du tableau 3">
            <a:extLst>
              <a:ext uri="{FF2B5EF4-FFF2-40B4-BE49-F238E27FC236}">
                <a16:creationId xmlns:a16="http://schemas.microsoft.com/office/drawing/2014/main" id="{2934B773-991F-F8C2-FFF5-FDBD53983753}"/>
              </a:ext>
            </a:extLst>
          </p:cNvPr>
          <p:cNvSpPr txBox="1">
            <a:spLocks/>
          </p:cNvSpPr>
          <p:nvPr/>
        </p:nvSpPr>
        <p:spPr>
          <a:xfrm>
            <a:off x="6096000" y="1808801"/>
            <a:ext cx="5383491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Point de congestion avant la transition Z</a:t>
            </a:r>
            <a:r>
              <a:rPr lang="fr-FR" baseline="-25000" dirty="0"/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Point de congestion avant la transition Z</a:t>
            </a:r>
            <a:r>
              <a:rPr lang="fr-FR" baseline="-25000" dirty="0"/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Gravité plus grande en 1 : éventuellement des cas urgents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833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8884-5932-CFC3-B4DC-D8229412F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C93C5F3-50A7-70E1-8305-E1F17AFEC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E5F4D6D-0807-F277-3466-9113829C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92D1B8-E83D-3F55-F794-31FAFBDE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9" y="1604652"/>
            <a:ext cx="3755535" cy="4751698"/>
          </a:xfrm>
          <a:prstGeom prst="rect">
            <a:avLst/>
          </a:prstGeom>
        </p:spPr>
      </p:pic>
      <p:sp>
        <p:nvSpPr>
          <p:cNvPr id="5" name="Espace réservé du tableau 3">
            <a:extLst>
              <a:ext uri="{FF2B5EF4-FFF2-40B4-BE49-F238E27FC236}">
                <a16:creationId xmlns:a16="http://schemas.microsoft.com/office/drawing/2014/main" id="{97F6D1C7-6033-0A2C-1166-F18B366E3727}"/>
              </a:ext>
            </a:extLst>
          </p:cNvPr>
          <p:cNvSpPr txBox="1">
            <a:spLocks/>
          </p:cNvSpPr>
          <p:nvPr/>
        </p:nvSpPr>
        <p:spPr>
          <a:xfrm>
            <a:off x="4923692" y="1808801"/>
            <a:ext cx="6555799" cy="14883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Minimiser le temps d’attente en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Contraindre le temps d’attente en 3 </a:t>
            </a:r>
            <a:endParaRPr lang="fr-FR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77E737-C008-93C8-2F7F-A7E42E8A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92" y="3197406"/>
            <a:ext cx="4601952" cy="208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84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93713-E760-9656-AF8C-A44909AC6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8BD0D53-7F62-CA39-9CDE-1AD2EBF74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1F08A36-61D4-3EDB-3799-0FE58EC7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Variables de stocks</a:t>
            </a:r>
          </a:p>
        </p:txBody>
      </p:sp>
      <p:sp>
        <p:nvSpPr>
          <p:cNvPr id="5" name="Espace réservé du tableau 3">
            <a:extLst>
              <a:ext uri="{FF2B5EF4-FFF2-40B4-BE49-F238E27FC236}">
                <a16:creationId xmlns:a16="http://schemas.microsoft.com/office/drawing/2014/main" id="{74B56F5E-25C4-7F16-08BF-CDAED44E2016}"/>
              </a:ext>
            </a:extLst>
          </p:cNvPr>
          <p:cNvSpPr txBox="1">
            <a:spLocks/>
          </p:cNvSpPr>
          <p:nvPr/>
        </p:nvSpPr>
        <p:spPr>
          <a:xfrm>
            <a:off x="4923692" y="1808801"/>
            <a:ext cx="6555799" cy="148831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Difficile de trouver une relation entre T</a:t>
            </a:r>
            <a:r>
              <a:rPr lang="fr-FR" baseline="-25000" dirty="0"/>
              <a:t>a</a:t>
            </a:r>
            <a:r>
              <a:rPr lang="fr-FR" baseline="30000" dirty="0"/>
              <a:t>1</a:t>
            </a:r>
            <a:r>
              <a:rPr lang="fr-FR" dirty="0"/>
              <a:t>(i) et u(</a:t>
            </a:r>
            <a:r>
              <a:rPr lang="fr-FR" dirty="0" err="1"/>
              <a:t>t</a:t>
            </a:r>
            <a:r>
              <a:rPr lang="fr-FR" dirty="0"/>
              <a:t>), z</a:t>
            </a:r>
            <a:r>
              <a:rPr lang="fr-FR" baseline="-25000" dirty="0"/>
              <a:t>1</a:t>
            </a:r>
            <a:r>
              <a:rPr lang="fr-FR" dirty="0"/>
              <a:t>(</a:t>
            </a:r>
            <a:r>
              <a:rPr lang="fr-FR" dirty="0" err="1"/>
              <a:t>t</a:t>
            </a:r>
            <a:r>
              <a:rPr lang="fr-FR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Introduction des variables compteurs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016E5B-2007-DFA7-20EB-F27CC26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94" y="3958076"/>
            <a:ext cx="4853935" cy="5220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7F7744-931D-759E-0AA1-C1785E43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94" y="4880038"/>
            <a:ext cx="6813474" cy="52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8A52D78-9445-E79F-F34A-D3D687BD2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40" y="3721190"/>
            <a:ext cx="4241108" cy="28177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2A0989-6ACB-6F88-C49A-0F1A4DC4C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060" y="257316"/>
            <a:ext cx="2591944" cy="32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21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FE618-67AE-F9F8-A632-254FF9D49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CD6595-78FC-CF90-B81E-60C1FC9AB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C917DB4-518F-2D6F-D9DE-5998027C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alternatif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79A21F-7E7B-4639-29CE-72266A0F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9" y="1604652"/>
            <a:ext cx="3755535" cy="4751698"/>
          </a:xfrm>
          <a:prstGeom prst="rect">
            <a:avLst/>
          </a:prstGeom>
        </p:spPr>
      </p:pic>
      <p:sp>
        <p:nvSpPr>
          <p:cNvPr id="5" name="Espace réservé du tableau 3">
            <a:extLst>
              <a:ext uri="{FF2B5EF4-FFF2-40B4-BE49-F238E27FC236}">
                <a16:creationId xmlns:a16="http://schemas.microsoft.com/office/drawing/2014/main" id="{1D46D8DF-B426-0E04-0270-7089123EED81}"/>
              </a:ext>
            </a:extLst>
          </p:cNvPr>
          <p:cNvSpPr txBox="1">
            <a:spLocks/>
          </p:cNvSpPr>
          <p:nvPr/>
        </p:nvSpPr>
        <p:spPr>
          <a:xfrm>
            <a:off x="4923692" y="1808801"/>
            <a:ext cx="6555799" cy="14883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Minimiser le stock en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Contraindre le stock en 3 </a:t>
            </a:r>
            <a:endParaRPr lang="fr-FR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71468B-EAB6-AB8C-CE60-98AB30A1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03" y="3429000"/>
            <a:ext cx="4508281" cy="26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92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470254-8B62-1E89-2B12-2FE054A04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50D059E-D455-73D9-7B4B-4A1030AC7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5F37F8-9944-0F32-0C08-3F1C08AE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Notations et hypothèses</a:t>
            </a:r>
          </a:p>
        </p:txBody>
      </p:sp>
      <p:sp>
        <p:nvSpPr>
          <p:cNvPr id="8" name="Espace réservé du tableau 3">
            <a:extLst>
              <a:ext uri="{FF2B5EF4-FFF2-40B4-BE49-F238E27FC236}">
                <a16:creationId xmlns:a16="http://schemas.microsoft.com/office/drawing/2014/main" id="{28A6810C-EE18-007E-0F20-85727AC3082B}"/>
              </a:ext>
            </a:extLst>
          </p:cNvPr>
          <p:cNvSpPr txBox="1">
            <a:spLocks/>
          </p:cNvSpPr>
          <p:nvPr/>
        </p:nvSpPr>
        <p:spPr>
          <a:xfrm>
            <a:off x="838200" y="1701800"/>
            <a:ext cx="10515600" cy="68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Approximation fluide : patients/temps = débit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BD8811D-9553-CF98-FF23-24642708FD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8998"/>
          <a:stretch/>
        </p:blipFill>
        <p:spPr>
          <a:xfrm>
            <a:off x="838199" y="2978020"/>
            <a:ext cx="9214169" cy="4509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01E4404-36C2-4825-723C-BCC710FE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882"/>
          <a:stretch/>
        </p:blipFill>
        <p:spPr>
          <a:xfrm>
            <a:off x="838200" y="3429000"/>
            <a:ext cx="9214169" cy="20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1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9D6D8-8F86-1AC2-D2CB-5CEA692D6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C6BF6B-4BD0-462F-7B1B-AE66D22E1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38A23B0-8B30-371A-F074-C7B595F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Situation nominale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16F69B3C-B2CA-649F-7FEA-F564543C9CC9}"/>
              </a:ext>
            </a:extLst>
          </p:cNvPr>
          <p:cNvSpPr txBox="1">
            <a:spLocks/>
          </p:cNvSpPr>
          <p:nvPr/>
        </p:nvSpPr>
        <p:spPr>
          <a:xfrm>
            <a:off x="4817096" y="1701800"/>
            <a:ext cx="6536703" cy="367857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Pas d’accumulation de patients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Condition au point 1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Condition au point 3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63BAF3-1310-7363-B120-A2863210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296" y="2037132"/>
            <a:ext cx="2050551" cy="12183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235F30-E0DD-ED90-1E81-86031E8C6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9689"/>
            <a:ext cx="2907383" cy="36785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15B65A3-FC8C-8AEC-FE9B-39F714F56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296" y="3668469"/>
            <a:ext cx="1452315" cy="11259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B11720-36B4-15D8-6DF1-87FF2A437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296" y="5363733"/>
            <a:ext cx="2050551" cy="9862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B6E7FE-7191-C918-46B4-2910C43B2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26" y="379667"/>
            <a:ext cx="4333642" cy="19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81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C1EB0-85B4-929B-A136-F70D8D7B4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2D798F-24EB-F5C0-0FBD-979986760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9AB6F36-502C-E5B9-DB80-45137B62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Situation nominale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618E54D0-5382-CD5D-46F8-27EC5438E7B9}"/>
              </a:ext>
            </a:extLst>
          </p:cNvPr>
          <p:cNvSpPr txBox="1">
            <a:spLocks/>
          </p:cNvSpPr>
          <p:nvPr/>
        </p:nvSpPr>
        <p:spPr>
          <a:xfrm>
            <a:off x="1072661" y="1701800"/>
            <a:ext cx="10281137" cy="36785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Répartition optimale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Hypothèse : internes = uniquement les premières consultations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En situation nominale : première visite faite par les internes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1B99F24-16F0-78C6-2C4F-C06EE91A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49" y="1998482"/>
            <a:ext cx="2991668" cy="12137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FDC2B8-E7BF-E7DF-3658-B12F649C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49" y="5264796"/>
            <a:ext cx="2686640" cy="8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27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660E9-E0B4-44A0-2FBC-D44E68D39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29378B4-6EE3-EBA8-EEBD-F94684F38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96B531-907C-AE6C-3794-ACBDEB17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Crise coup de bélier – Sans stratégie d’allocation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5F3B0572-59D9-9D8A-1BF7-899D42AB1680}"/>
              </a:ext>
            </a:extLst>
          </p:cNvPr>
          <p:cNvSpPr txBox="1">
            <a:spLocks/>
          </p:cNvSpPr>
          <p:nvPr/>
        </p:nvSpPr>
        <p:spPr>
          <a:xfrm>
            <a:off x="1072661" y="1701800"/>
            <a:ext cx="10281137" cy="6017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Arrivée instantanée de 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∆ patients supplémentaires à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= 0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18CEEC-9DE2-0E21-C615-80C47B6A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45" y="2514600"/>
            <a:ext cx="5653455" cy="36497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5885A66-F2F1-FBA8-137B-516E050E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95" y="2642769"/>
            <a:ext cx="2682007" cy="9720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BA7704-2E8C-3B31-BFDB-6514DEEBE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195" y="3776168"/>
            <a:ext cx="3424029" cy="8491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EB4DB8-DC33-AE6A-7314-E48CA6372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195" y="4786621"/>
            <a:ext cx="2261274" cy="112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8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B679D-730F-3112-3DD2-4DB42E3D4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657493-49CB-8CBD-D9A1-4A29ECFD6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FC45FC5-CA4B-9887-9481-365CF47D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Crise coup de bélier – Avec stratégie d’allocation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4E616AA2-309B-C305-21E4-60FB0CC10A2D}"/>
              </a:ext>
            </a:extLst>
          </p:cNvPr>
          <p:cNvSpPr txBox="1">
            <a:spLocks/>
          </p:cNvSpPr>
          <p:nvPr/>
        </p:nvSpPr>
        <p:spPr>
          <a:xfrm>
            <a:off x="1072661" y="1701800"/>
            <a:ext cx="10281137" cy="4444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Traiter le plus vite possible les patients en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</a:t>
            </a:r>
            <a:r>
              <a:rPr lang="fr-FR" baseline="-25000" dirty="0"/>
              <a:t>3</a:t>
            </a:r>
            <a:r>
              <a:rPr lang="fr-FR" dirty="0"/>
              <a:t>(</a:t>
            </a:r>
            <a:r>
              <a:rPr lang="fr-FR" dirty="0" err="1"/>
              <a:t>t</a:t>
            </a:r>
            <a:r>
              <a:rPr lang="fr-FR" dirty="0"/>
              <a:t>) inférieur à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Phase 1 : Tous les médecins vers 1 jusqu’à T</a:t>
            </a:r>
            <a:r>
              <a:rPr lang="fr-FR" baseline="-25000" dirty="0"/>
              <a:t>1</a:t>
            </a:r>
            <a:endParaRPr lang="fr-FR" dirty="0"/>
          </a:p>
          <a:p>
            <a:r>
              <a:rPr lang="fr-FR" dirty="0"/>
              <a:t>	</a:t>
            </a:r>
            <a:r>
              <a:rPr lang="fr-FR" dirty="0">
                <a:sym typeface="Wingdings" pitchFamily="2" charset="2"/>
              </a:rPr>
              <a:t> absorber 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∆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Phase 2 : Les séniors reviennent en 3</a:t>
            </a:r>
          </a:p>
          <a:p>
            <a:r>
              <a:rPr lang="fr-FR" dirty="0"/>
              <a:t>	</a:t>
            </a:r>
            <a:r>
              <a:rPr lang="fr-FR" dirty="0">
                <a:sym typeface="Wingdings" pitchFamily="2" charset="2"/>
              </a:rPr>
              <a:t> éviter que S</a:t>
            </a:r>
            <a:r>
              <a:rPr lang="fr-FR" baseline="-25000" dirty="0">
                <a:sym typeface="Wingdings" pitchFamily="2" charset="2"/>
              </a:rPr>
              <a:t>3</a:t>
            </a:r>
            <a:r>
              <a:rPr lang="fr-FR" dirty="0">
                <a:sym typeface="Wingdings" pitchFamily="2" charset="2"/>
              </a:rPr>
              <a:t> dépasse S</a:t>
            </a:r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F6C4887-508C-B8EA-6559-6260AEBB903A}"/>
              </a:ext>
            </a:extLst>
          </p:cNvPr>
          <p:cNvCxnSpPr>
            <a:cxnSpLocks/>
          </p:cNvCxnSpPr>
          <p:nvPr/>
        </p:nvCxnSpPr>
        <p:spPr>
          <a:xfrm>
            <a:off x="3645059" y="2634560"/>
            <a:ext cx="2671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A0E6479-91F5-F389-A0A3-329DA3442FCE}"/>
              </a:ext>
            </a:extLst>
          </p:cNvPr>
          <p:cNvCxnSpPr>
            <a:cxnSpLocks/>
          </p:cNvCxnSpPr>
          <p:nvPr/>
        </p:nvCxnSpPr>
        <p:spPr>
          <a:xfrm>
            <a:off x="5267444" y="5263942"/>
            <a:ext cx="2671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780518A1-4EB0-04AC-6686-AD5F38F7E012}"/>
              </a:ext>
            </a:extLst>
          </p:cNvPr>
          <p:cNvSpPr/>
          <p:nvPr/>
        </p:nvSpPr>
        <p:spPr>
          <a:xfrm>
            <a:off x="8727402" y="2349665"/>
            <a:ext cx="1010796" cy="149313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ylindre 13">
            <a:extLst>
              <a:ext uri="{FF2B5EF4-FFF2-40B4-BE49-F238E27FC236}">
                <a16:creationId xmlns:a16="http://schemas.microsoft.com/office/drawing/2014/main" id="{C5F4502E-D744-CC42-D7FE-603114BD751F}"/>
              </a:ext>
            </a:extLst>
          </p:cNvPr>
          <p:cNvSpPr/>
          <p:nvPr/>
        </p:nvSpPr>
        <p:spPr>
          <a:xfrm>
            <a:off x="10108543" y="3727048"/>
            <a:ext cx="1010796" cy="11574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ylindre 14">
            <a:extLst>
              <a:ext uri="{FF2B5EF4-FFF2-40B4-BE49-F238E27FC236}">
                <a16:creationId xmlns:a16="http://schemas.microsoft.com/office/drawing/2014/main" id="{20229D4B-E223-5E47-F6CC-74DFEE6700D8}"/>
              </a:ext>
            </a:extLst>
          </p:cNvPr>
          <p:cNvSpPr/>
          <p:nvPr/>
        </p:nvSpPr>
        <p:spPr>
          <a:xfrm>
            <a:off x="8718615" y="5242633"/>
            <a:ext cx="1010796" cy="94079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re 15">
            <a:extLst>
              <a:ext uri="{FF2B5EF4-FFF2-40B4-BE49-F238E27FC236}">
                <a16:creationId xmlns:a16="http://schemas.microsoft.com/office/drawing/2014/main" id="{4DC4D3F3-8606-2056-9C94-8C9B29B3E3D8}"/>
              </a:ext>
            </a:extLst>
          </p:cNvPr>
          <p:cNvSpPr/>
          <p:nvPr/>
        </p:nvSpPr>
        <p:spPr>
          <a:xfrm>
            <a:off x="10110909" y="5412443"/>
            <a:ext cx="1010796" cy="74656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Graphique 17" descr="Flèche : demi-tour vertical avec un remplissage uni">
            <a:extLst>
              <a:ext uri="{FF2B5EF4-FFF2-40B4-BE49-F238E27FC236}">
                <a16:creationId xmlns:a16="http://schemas.microsoft.com/office/drawing/2014/main" id="{FA0DBBC8-F55E-481E-7B8F-C0B7A735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6171" y="1435265"/>
            <a:ext cx="914400" cy="914400"/>
          </a:xfrm>
          <a:prstGeom prst="rect">
            <a:avLst/>
          </a:prstGeom>
        </p:spPr>
      </p:pic>
      <p:pic>
        <p:nvPicPr>
          <p:cNvPr id="19" name="Graphique 18" descr="Flèche : demi-tour vertical avec un remplissage uni">
            <a:extLst>
              <a:ext uri="{FF2B5EF4-FFF2-40B4-BE49-F238E27FC236}">
                <a16:creationId xmlns:a16="http://schemas.microsoft.com/office/drawing/2014/main" id="{0CE00ED0-E79B-5669-407F-F08EEE159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579007" y="4326739"/>
            <a:ext cx="914399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A1FC39B-4962-ABA2-92F0-9BCF8A749D6C}"/>
              </a:ext>
            </a:extLst>
          </p:cNvPr>
          <p:cNvSpPr txBox="1"/>
          <p:nvPr/>
        </p:nvSpPr>
        <p:spPr>
          <a:xfrm>
            <a:off x="9039885" y="6183428"/>
            <a:ext cx="35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50FB8AB-A8DC-D03A-D0EB-D8721C22826E}"/>
              </a:ext>
            </a:extLst>
          </p:cNvPr>
          <p:cNvSpPr txBox="1"/>
          <p:nvPr/>
        </p:nvSpPr>
        <p:spPr>
          <a:xfrm>
            <a:off x="10437938" y="6171684"/>
            <a:ext cx="35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829FA5B-6A12-0146-4EF8-6709507A95A8}"/>
              </a:ext>
            </a:extLst>
          </p:cNvPr>
          <p:cNvSpPr txBox="1"/>
          <p:nvPr/>
        </p:nvSpPr>
        <p:spPr>
          <a:xfrm>
            <a:off x="9039885" y="3900101"/>
            <a:ext cx="35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6FC515A-7865-EE42-0BD8-E4F659B504F5}"/>
              </a:ext>
            </a:extLst>
          </p:cNvPr>
          <p:cNvSpPr txBox="1"/>
          <p:nvPr/>
        </p:nvSpPr>
        <p:spPr>
          <a:xfrm>
            <a:off x="10437938" y="3900101"/>
            <a:ext cx="35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0622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E770BB-612B-F2DB-D82C-2DC005328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227AC6A-F671-65A8-4A87-DA1D39B3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Crise coup de bélier – Évolution des stocks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02FC17-6DA2-18B0-5921-74141A8E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1544"/>
          <a:stretch/>
        </p:blipFill>
        <p:spPr>
          <a:xfrm>
            <a:off x="1225952" y="2093874"/>
            <a:ext cx="1851791" cy="44192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2D49A3E-C905-D2B2-AB1A-9F019C5FD7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764"/>
          <a:stretch/>
        </p:blipFill>
        <p:spPr>
          <a:xfrm>
            <a:off x="5766127" y="3539602"/>
            <a:ext cx="3183460" cy="1458153"/>
          </a:xfrm>
          <a:prstGeom prst="rect">
            <a:avLst/>
          </a:prstGeom>
        </p:spPr>
      </p:pic>
      <p:sp>
        <p:nvSpPr>
          <p:cNvPr id="6" name="Espace réservé du tableau 3">
            <a:extLst>
              <a:ext uri="{FF2B5EF4-FFF2-40B4-BE49-F238E27FC236}">
                <a16:creationId xmlns:a16="http://schemas.microsoft.com/office/drawing/2014/main" id="{2FE42D0B-0D5D-C182-C6E5-2A468BC5F7BC}"/>
              </a:ext>
            </a:extLst>
          </p:cNvPr>
          <p:cNvSpPr txBox="1">
            <a:spLocks/>
          </p:cNvSpPr>
          <p:nvPr/>
        </p:nvSpPr>
        <p:spPr>
          <a:xfrm>
            <a:off x="4817003" y="1986022"/>
            <a:ext cx="6536795" cy="172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Flux de patient traité en 1 à l’instant </a:t>
            </a:r>
            <a:r>
              <a:rPr lang="fr-FR" dirty="0" err="1"/>
              <a:t>t</a:t>
            </a:r>
            <a:r>
              <a:rPr lang="fr-FR" dirty="0"/>
              <a:t> : ressenti en 3 qu’à l’instant </a:t>
            </a:r>
            <a:r>
              <a:rPr lang="fr-FR" dirty="0" err="1"/>
              <a:t>t</a:t>
            </a:r>
            <a:r>
              <a:rPr lang="fr-FR" dirty="0"/>
              <a:t>+ </a:t>
            </a:r>
            <a:r>
              <a:rPr lang="el-GR" dirty="0"/>
              <a:t>τ1 + τ2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99F8E6-FCAA-9D10-74CA-E0984D07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75"/>
          <a:stretch/>
        </p:blipFill>
        <p:spPr>
          <a:xfrm>
            <a:off x="5766127" y="3921679"/>
            <a:ext cx="3740446" cy="145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4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52365D-0F57-234B-8140-1E8FC404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Les degrés d’urgence</a:t>
            </a:r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17AC1AFF-2730-084C-AF21-3FA2DC1EEE8E}"/>
              </a:ext>
            </a:extLst>
          </p:cNvPr>
          <p:cNvSpPr/>
          <p:nvPr/>
        </p:nvSpPr>
        <p:spPr>
          <a:xfrm>
            <a:off x="1661784" y="3545501"/>
            <a:ext cx="2196233" cy="951978"/>
          </a:xfrm>
          <a:prstGeom prst="roundRect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ENREGISTREMENT </a:t>
            </a:r>
          </a:p>
          <a:p>
            <a:pPr algn="ctr"/>
            <a:r>
              <a:rPr lang="fr-FR" dirty="0"/>
              <a:t>ET </a:t>
            </a:r>
          </a:p>
          <a:p>
            <a:pPr algn="ctr"/>
            <a:r>
              <a:rPr lang="fr-FR" dirty="0"/>
              <a:t>TRIAGE</a:t>
            </a:r>
          </a:p>
        </p:txBody>
      </p:sp>
      <p:sp>
        <p:nvSpPr>
          <p:cNvPr id="6" name="Flèche vers la droite 5">
            <a:extLst>
              <a:ext uri="{FF2B5EF4-FFF2-40B4-BE49-F238E27FC236}">
                <a16:creationId xmlns:a16="http://schemas.microsoft.com/office/drawing/2014/main" id="{A03D2AAB-0ADD-274E-A0D7-ECBBAAB3F592}"/>
              </a:ext>
            </a:extLst>
          </p:cNvPr>
          <p:cNvSpPr/>
          <p:nvPr/>
        </p:nvSpPr>
        <p:spPr>
          <a:xfrm>
            <a:off x="683376" y="3779174"/>
            <a:ext cx="978408" cy="484632"/>
          </a:xfrm>
          <a:prstGeom prst="rightArrow">
            <a:avLst>
              <a:gd name="adj1" fmla="val 24503"/>
              <a:gd name="adj2" fmla="val 449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58DA4AE-FBD3-064F-AB6A-44C07FB29F07}"/>
              </a:ext>
            </a:extLst>
          </p:cNvPr>
          <p:cNvSpPr txBox="1"/>
          <p:nvPr/>
        </p:nvSpPr>
        <p:spPr>
          <a:xfrm rot="20031827">
            <a:off x="366655" y="2332536"/>
            <a:ext cx="259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Arrivée aux urgences (autonome, pompiers…)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6C49C982-0F38-2A42-8E89-9FA6E8889D1E}"/>
              </a:ext>
            </a:extLst>
          </p:cNvPr>
          <p:cNvSpPr/>
          <p:nvPr/>
        </p:nvSpPr>
        <p:spPr>
          <a:xfrm>
            <a:off x="6000615" y="2189038"/>
            <a:ext cx="1865870" cy="4292771"/>
          </a:xfrm>
          <a:prstGeom prst="round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054540-1F45-8C43-90EE-1F2FC3673044}"/>
              </a:ext>
            </a:extLst>
          </p:cNvPr>
          <p:cNvSpPr txBox="1"/>
          <p:nvPr/>
        </p:nvSpPr>
        <p:spPr>
          <a:xfrm>
            <a:off x="6000615" y="1544595"/>
            <a:ext cx="186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Salle d’attente</a:t>
            </a:r>
          </a:p>
        </p:txBody>
      </p:sp>
      <p:cxnSp>
        <p:nvCxnSpPr>
          <p:cNvPr id="11" name="Connecteur en angle 10">
            <a:extLst>
              <a:ext uri="{FF2B5EF4-FFF2-40B4-BE49-F238E27FC236}">
                <a16:creationId xmlns:a16="http://schemas.microsoft.com/office/drawing/2014/main" id="{E7AD58BB-5052-3B49-BCA4-3BDA319BD24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858017" y="2794301"/>
            <a:ext cx="2142598" cy="1227189"/>
          </a:xfrm>
          <a:prstGeom prst="bentConnector3">
            <a:avLst>
              <a:gd name="adj1" fmla="val 18280"/>
            </a:avLst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E46B731E-5234-F946-B8CF-2C07E46A26F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858017" y="4021490"/>
            <a:ext cx="2142598" cy="1674319"/>
          </a:xfrm>
          <a:prstGeom prst="bentConnector3">
            <a:avLst>
              <a:gd name="adj1" fmla="val 1828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B99CC9E9-A167-B440-A34D-CB902F4FB3C8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3858017" y="4021490"/>
            <a:ext cx="2142598" cy="313934"/>
          </a:xfrm>
          <a:prstGeom prst="bentConnector3">
            <a:avLst>
              <a:gd name="adj1" fmla="val 1828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F6923EE7-A3A2-8D40-A9D0-9916011CDFF7}"/>
              </a:ext>
            </a:extLst>
          </p:cNvPr>
          <p:cNvSpPr txBox="1"/>
          <p:nvPr/>
        </p:nvSpPr>
        <p:spPr>
          <a:xfrm>
            <a:off x="4238367" y="2352507"/>
            <a:ext cx="176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Niveau 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9DE2A72-90CF-1949-8EFC-1A20080F4E26}"/>
              </a:ext>
            </a:extLst>
          </p:cNvPr>
          <p:cNvSpPr txBox="1"/>
          <p:nvPr/>
        </p:nvSpPr>
        <p:spPr>
          <a:xfrm>
            <a:off x="4238367" y="3878508"/>
            <a:ext cx="176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Niveau 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32DF05F-032B-A648-A6D4-6D5255CA614E}"/>
              </a:ext>
            </a:extLst>
          </p:cNvPr>
          <p:cNvSpPr txBox="1"/>
          <p:nvPr/>
        </p:nvSpPr>
        <p:spPr>
          <a:xfrm>
            <a:off x="4238367" y="5284793"/>
            <a:ext cx="176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Niveau 3/4</a:t>
            </a:r>
          </a:p>
        </p:txBody>
      </p:sp>
      <p:sp>
        <p:nvSpPr>
          <p:cNvPr id="33" name="Rectangle à coins arrondis 32">
            <a:extLst>
              <a:ext uri="{FF2B5EF4-FFF2-40B4-BE49-F238E27FC236}">
                <a16:creationId xmlns:a16="http://schemas.microsoft.com/office/drawing/2014/main" id="{60C81D12-226B-AC41-B564-059F403AA509}"/>
              </a:ext>
            </a:extLst>
          </p:cNvPr>
          <p:cNvSpPr/>
          <p:nvPr/>
        </p:nvSpPr>
        <p:spPr>
          <a:xfrm>
            <a:off x="9254987" y="2322231"/>
            <a:ext cx="1508192" cy="951978"/>
          </a:xfrm>
          <a:prstGeom prst="roundRect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MISE </a:t>
            </a:r>
          </a:p>
          <a:p>
            <a:pPr algn="ctr"/>
            <a:r>
              <a:rPr lang="fr-FR" dirty="0"/>
              <a:t>EN </a:t>
            </a:r>
          </a:p>
          <a:p>
            <a:pPr algn="ctr"/>
            <a:r>
              <a:rPr lang="fr-FR" dirty="0"/>
              <a:t>BOX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3252FA41-CB45-6848-AB69-D0519F7C49F2}"/>
              </a:ext>
            </a:extLst>
          </p:cNvPr>
          <p:cNvCxnSpPr/>
          <p:nvPr/>
        </p:nvCxnSpPr>
        <p:spPr>
          <a:xfrm>
            <a:off x="7866485" y="2794201"/>
            <a:ext cx="1366315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Rectangle à coins arrondis 63">
            <a:extLst>
              <a:ext uri="{FF2B5EF4-FFF2-40B4-BE49-F238E27FC236}">
                <a16:creationId xmlns:a16="http://schemas.microsoft.com/office/drawing/2014/main" id="{8A97550F-B86B-1544-826D-1593AD9FAF97}"/>
              </a:ext>
            </a:extLst>
          </p:cNvPr>
          <p:cNvSpPr/>
          <p:nvPr/>
        </p:nvSpPr>
        <p:spPr>
          <a:xfrm>
            <a:off x="9254987" y="3859435"/>
            <a:ext cx="1508192" cy="951978"/>
          </a:xfrm>
          <a:prstGeom prst="roundRect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MISE </a:t>
            </a:r>
          </a:p>
          <a:p>
            <a:pPr algn="ctr"/>
            <a:r>
              <a:rPr lang="fr-FR" dirty="0"/>
              <a:t>EN </a:t>
            </a:r>
          </a:p>
          <a:p>
            <a:pPr algn="ctr"/>
            <a:r>
              <a:rPr lang="fr-FR" dirty="0"/>
              <a:t>BOX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445C8B1-2D72-E14B-A70B-F13FE1356FFD}"/>
              </a:ext>
            </a:extLst>
          </p:cNvPr>
          <p:cNvCxnSpPr/>
          <p:nvPr/>
        </p:nvCxnSpPr>
        <p:spPr>
          <a:xfrm>
            <a:off x="7866485" y="4331405"/>
            <a:ext cx="136631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Rectangle à coins arrondis 65">
            <a:extLst>
              <a:ext uri="{FF2B5EF4-FFF2-40B4-BE49-F238E27FC236}">
                <a16:creationId xmlns:a16="http://schemas.microsoft.com/office/drawing/2014/main" id="{93901EF4-2385-FD43-BE97-CE45D097B2B7}"/>
              </a:ext>
            </a:extLst>
          </p:cNvPr>
          <p:cNvSpPr/>
          <p:nvPr/>
        </p:nvSpPr>
        <p:spPr>
          <a:xfrm>
            <a:off x="9254987" y="5178136"/>
            <a:ext cx="1508192" cy="951978"/>
          </a:xfrm>
          <a:prstGeom prst="roundRect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MISE </a:t>
            </a:r>
          </a:p>
          <a:p>
            <a:pPr algn="ctr"/>
            <a:r>
              <a:rPr lang="fr-FR" dirty="0"/>
              <a:t>EN </a:t>
            </a:r>
          </a:p>
          <a:p>
            <a:pPr algn="ctr"/>
            <a:r>
              <a:rPr lang="fr-FR" dirty="0"/>
              <a:t>BOX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20494735-8CE3-A840-97B6-964AD7297B7C}"/>
              </a:ext>
            </a:extLst>
          </p:cNvPr>
          <p:cNvCxnSpPr/>
          <p:nvPr/>
        </p:nvCxnSpPr>
        <p:spPr>
          <a:xfrm>
            <a:off x="7866485" y="5650106"/>
            <a:ext cx="1366315" cy="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Flèche vers la droite 68">
            <a:extLst>
              <a:ext uri="{FF2B5EF4-FFF2-40B4-BE49-F238E27FC236}">
                <a16:creationId xmlns:a16="http://schemas.microsoft.com/office/drawing/2014/main" id="{00FFCAA0-8789-294F-AFCB-DB298050A4D4}"/>
              </a:ext>
            </a:extLst>
          </p:cNvPr>
          <p:cNvSpPr/>
          <p:nvPr/>
        </p:nvSpPr>
        <p:spPr>
          <a:xfrm>
            <a:off x="10785366" y="2548579"/>
            <a:ext cx="978408" cy="484632"/>
          </a:xfrm>
          <a:prstGeom prst="rightArrow">
            <a:avLst>
              <a:gd name="adj1" fmla="val 24503"/>
              <a:gd name="adj2" fmla="val 449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Flèche vers la droite 69">
            <a:extLst>
              <a:ext uri="{FF2B5EF4-FFF2-40B4-BE49-F238E27FC236}">
                <a16:creationId xmlns:a16="http://schemas.microsoft.com/office/drawing/2014/main" id="{4368D48F-6B92-C34F-BFA8-0C98C3B37366}"/>
              </a:ext>
            </a:extLst>
          </p:cNvPr>
          <p:cNvSpPr/>
          <p:nvPr/>
        </p:nvSpPr>
        <p:spPr>
          <a:xfrm>
            <a:off x="10785366" y="4063174"/>
            <a:ext cx="978408" cy="484632"/>
          </a:xfrm>
          <a:prstGeom prst="rightArrow">
            <a:avLst>
              <a:gd name="adj1" fmla="val 24503"/>
              <a:gd name="adj2" fmla="val 449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Flèche vers la droite 70">
            <a:extLst>
              <a:ext uri="{FF2B5EF4-FFF2-40B4-BE49-F238E27FC236}">
                <a16:creationId xmlns:a16="http://schemas.microsoft.com/office/drawing/2014/main" id="{ED0B52A4-68A3-2A42-B181-D56094BD52FA}"/>
              </a:ext>
            </a:extLst>
          </p:cNvPr>
          <p:cNvSpPr/>
          <p:nvPr/>
        </p:nvSpPr>
        <p:spPr>
          <a:xfrm>
            <a:off x="10785366" y="5453493"/>
            <a:ext cx="978408" cy="484632"/>
          </a:xfrm>
          <a:prstGeom prst="rightArrow">
            <a:avLst>
              <a:gd name="adj1" fmla="val 24503"/>
              <a:gd name="adj2" fmla="val 449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4B963EB-AA81-D04A-8858-D44FB4898A7E}"/>
              </a:ext>
            </a:extLst>
          </p:cNvPr>
          <p:cNvSpPr txBox="1"/>
          <p:nvPr/>
        </p:nvSpPr>
        <p:spPr>
          <a:xfrm rot="1703289">
            <a:off x="9775337" y="1703235"/>
            <a:ext cx="212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 consultation</a:t>
            </a: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43570199-F7FD-044B-92F8-21F08F39B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t="24658" r="67473" b="13625"/>
          <a:stretch/>
        </p:blipFill>
        <p:spPr>
          <a:xfrm>
            <a:off x="1909025" y="4559507"/>
            <a:ext cx="651209" cy="1930203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6B93CA8A-B69B-124F-BE40-F13628D8A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t="24658" r="67473" b="13625"/>
          <a:stretch/>
        </p:blipFill>
        <p:spPr>
          <a:xfrm>
            <a:off x="8235167" y="686187"/>
            <a:ext cx="651137" cy="192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00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7BECC-5369-657C-490B-DEEF9FA3C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8305D6-D10A-CC0E-EEAB-94D9EA1DD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5EFED81-310C-4FAF-5AF6-697558C2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Crise coup de bélier – Évolution des stocks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81A646-6A99-F5B0-12E9-020FAB7F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096"/>
          <a:stretch/>
        </p:blipFill>
        <p:spPr>
          <a:xfrm>
            <a:off x="1144929" y="1937068"/>
            <a:ext cx="2987233" cy="44192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C376460-4E74-ECCE-A98D-64676586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83" t="33260"/>
          <a:stretch/>
        </p:blipFill>
        <p:spPr>
          <a:xfrm>
            <a:off x="5814881" y="3713222"/>
            <a:ext cx="5232190" cy="10561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3C8A909-FE28-99A4-4EB8-D49BD8011D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9425" b="76928"/>
          <a:stretch/>
        </p:blipFill>
        <p:spPr>
          <a:xfrm>
            <a:off x="5814881" y="3391971"/>
            <a:ext cx="3153668" cy="365125"/>
          </a:xfrm>
          <a:prstGeom prst="rect">
            <a:avLst/>
          </a:prstGeom>
        </p:spPr>
      </p:pic>
      <p:sp>
        <p:nvSpPr>
          <p:cNvPr id="14" name="Espace réservé du tableau 3">
            <a:extLst>
              <a:ext uri="{FF2B5EF4-FFF2-40B4-BE49-F238E27FC236}">
                <a16:creationId xmlns:a16="http://schemas.microsoft.com/office/drawing/2014/main" id="{EE897FF2-83B4-7472-19B6-FAB89A221D34}"/>
              </a:ext>
            </a:extLst>
          </p:cNvPr>
          <p:cNvSpPr txBox="1">
            <a:spLocks/>
          </p:cNvSpPr>
          <p:nvPr/>
        </p:nvSpPr>
        <p:spPr>
          <a:xfrm>
            <a:off x="4817003" y="1986022"/>
            <a:ext cx="6536795" cy="172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On ressent le nouveau flux en 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9821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DAB7E-9C5D-28BC-870D-2FCBD687C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AFE8F88-14D5-D159-5DE3-9414171AC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1994AE-C55D-7596-1802-9881D03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Crise coup de bélier – Évolution des stocks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6D5758-4EAE-2A66-EDCD-0B36AF3A8D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31330"/>
          <a:stretch/>
        </p:blipFill>
        <p:spPr>
          <a:xfrm>
            <a:off x="429282" y="2084403"/>
            <a:ext cx="4605754" cy="4554727"/>
          </a:xfrm>
          <a:prstGeom prst="rect">
            <a:avLst/>
          </a:prstGeom>
        </p:spPr>
      </p:pic>
      <p:sp>
        <p:nvSpPr>
          <p:cNvPr id="5" name="Espace réservé du tableau 3">
            <a:extLst>
              <a:ext uri="{FF2B5EF4-FFF2-40B4-BE49-F238E27FC236}">
                <a16:creationId xmlns:a16="http://schemas.microsoft.com/office/drawing/2014/main" id="{0326F84C-FCEE-A737-AA80-4CD41E8AE348}"/>
              </a:ext>
            </a:extLst>
          </p:cNvPr>
          <p:cNvSpPr txBox="1">
            <a:spLocks/>
          </p:cNvSpPr>
          <p:nvPr/>
        </p:nvSpPr>
        <p:spPr>
          <a:xfrm>
            <a:off x="5347504" y="1986022"/>
            <a:ext cx="6006294" cy="172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Les médecins sont revenus en 3 mais S</a:t>
            </a:r>
            <a:r>
              <a:rPr lang="fr-FR" baseline="-25000" dirty="0"/>
              <a:t>3</a:t>
            </a:r>
            <a:r>
              <a:rPr lang="fr-FR" dirty="0"/>
              <a:t>(</a:t>
            </a:r>
            <a:r>
              <a:rPr lang="fr-FR" dirty="0" err="1"/>
              <a:t>t</a:t>
            </a:r>
            <a:r>
              <a:rPr lang="fr-FR" dirty="0"/>
              <a:t>) augmente encore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Condition sur T</a:t>
            </a:r>
            <a:r>
              <a:rPr lang="fr-FR" baseline="-25000" dirty="0"/>
              <a:t>1</a:t>
            </a:r>
            <a:r>
              <a:rPr lang="fr-FR" dirty="0"/>
              <a:t> :</a:t>
            </a:r>
            <a:endParaRPr lang="el-G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F65C3E1-2F26-D75E-6636-99D7468A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128" y="3192844"/>
            <a:ext cx="3106138" cy="4723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5CE923-1250-0CB7-6C6C-98846E010B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59938" b="71700"/>
          <a:stretch/>
        </p:blipFill>
        <p:spPr>
          <a:xfrm>
            <a:off x="5347504" y="3876788"/>
            <a:ext cx="3710305" cy="4254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C8B0D6A-C5DE-7BFB-FF0E-DEE0BA00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03" t="37738"/>
          <a:stretch/>
        </p:blipFill>
        <p:spPr>
          <a:xfrm>
            <a:off x="5347504" y="4361767"/>
            <a:ext cx="6464256" cy="7332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922457E-DBC1-A144-6570-48DBF7AD1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154" y="5533147"/>
            <a:ext cx="4774246" cy="64156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CBE8024E-9EBE-EB53-3742-02A8E71713E7}"/>
              </a:ext>
            </a:extLst>
          </p:cNvPr>
          <p:cNvSpPr/>
          <p:nvPr/>
        </p:nvSpPr>
        <p:spPr>
          <a:xfrm rot="5400000">
            <a:off x="2016746" y="830179"/>
            <a:ext cx="212172" cy="2311686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>
            <a:extLst>
              <a:ext uri="{FF2B5EF4-FFF2-40B4-BE49-F238E27FC236}">
                <a16:creationId xmlns:a16="http://schemas.microsoft.com/office/drawing/2014/main" id="{7F418C7A-8889-C2CB-3982-4EE4DBCA6DFD}"/>
              </a:ext>
            </a:extLst>
          </p:cNvPr>
          <p:cNvSpPr/>
          <p:nvPr/>
        </p:nvSpPr>
        <p:spPr>
          <a:xfrm rot="5400000">
            <a:off x="4086729" y="1149480"/>
            <a:ext cx="212172" cy="1684442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tableau 3">
            <a:extLst>
              <a:ext uri="{FF2B5EF4-FFF2-40B4-BE49-F238E27FC236}">
                <a16:creationId xmlns:a16="http://schemas.microsoft.com/office/drawing/2014/main" id="{880A2B8A-CC10-DB68-CA4B-A5B3721CF49A}"/>
              </a:ext>
            </a:extLst>
          </p:cNvPr>
          <p:cNvSpPr txBox="1">
            <a:spLocks/>
          </p:cNvSpPr>
          <p:nvPr/>
        </p:nvSpPr>
        <p:spPr>
          <a:xfrm>
            <a:off x="1022869" y="1371139"/>
            <a:ext cx="2199926" cy="607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r>
              <a:rPr lang="fr-FR" dirty="0"/>
              <a:t>Médecins en 1</a:t>
            </a:r>
            <a:endParaRPr lang="el-GR" dirty="0"/>
          </a:p>
        </p:txBody>
      </p:sp>
      <p:sp>
        <p:nvSpPr>
          <p:cNvPr id="15" name="Espace réservé du tableau 3">
            <a:extLst>
              <a:ext uri="{FF2B5EF4-FFF2-40B4-BE49-F238E27FC236}">
                <a16:creationId xmlns:a16="http://schemas.microsoft.com/office/drawing/2014/main" id="{7DA54A63-E949-C97E-BA16-748A12CE5B1D}"/>
              </a:ext>
            </a:extLst>
          </p:cNvPr>
          <p:cNvSpPr txBox="1">
            <a:spLocks/>
          </p:cNvSpPr>
          <p:nvPr/>
        </p:nvSpPr>
        <p:spPr>
          <a:xfrm>
            <a:off x="3222795" y="1371139"/>
            <a:ext cx="2199926" cy="607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r>
              <a:rPr lang="fr-FR" dirty="0"/>
              <a:t>Médecins en 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05578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DC5C2-F514-DBEF-0AD8-7C0970525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D9ECDB-F5DD-3427-7255-07B7C1D0D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446234-21FF-BE44-41EE-B5B947E1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Crise coup de bélier – Évolution des stocks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1643E1-5690-4321-3308-68D01077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10448"/>
          <a:stretch/>
        </p:blipFill>
        <p:spPr>
          <a:xfrm>
            <a:off x="417706" y="1372919"/>
            <a:ext cx="5496957" cy="4168484"/>
          </a:xfrm>
          <a:prstGeom prst="rect">
            <a:avLst/>
          </a:prstGeom>
        </p:spPr>
      </p:pic>
      <p:sp>
        <p:nvSpPr>
          <p:cNvPr id="5" name="Espace réservé du tableau 3">
            <a:extLst>
              <a:ext uri="{FF2B5EF4-FFF2-40B4-BE49-F238E27FC236}">
                <a16:creationId xmlns:a16="http://schemas.microsoft.com/office/drawing/2014/main" id="{77E83770-1FE2-3043-8942-B92266071FBA}"/>
              </a:ext>
            </a:extLst>
          </p:cNvPr>
          <p:cNvSpPr txBox="1">
            <a:spLocks/>
          </p:cNvSpPr>
          <p:nvPr/>
        </p:nvSpPr>
        <p:spPr>
          <a:xfrm>
            <a:off x="6944810" y="1986022"/>
            <a:ext cx="4408988" cy="172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</a:t>
            </a:r>
            <a:r>
              <a:rPr lang="fr-FR" baseline="-25000" dirty="0"/>
              <a:t>3</a:t>
            </a:r>
            <a:r>
              <a:rPr lang="fr-FR" dirty="0"/>
              <a:t> reste constant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184527-1EA4-9678-98BA-62765ADE5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337"/>
          <a:stretch/>
        </p:blipFill>
        <p:spPr>
          <a:xfrm>
            <a:off x="6285116" y="3590154"/>
            <a:ext cx="5366793" cy="8517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3150C8-446D-1890-2C2E-BE75B6C9C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810" y="4372925"/>
            <a:ext cx="566665" cy="4273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D7CF9CF-AB03-BE69-CF86-1223EE623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116" y="2842516"/>
            <a:ext cx="3620251" cy="42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9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05F8F-13BA-09A5-BD5E-4F772454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3559C3-1F87-6444-A541-CC9FA7A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4828A5B-4F83-5E0D-C853-F54B7FC5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Crise coup de bélier – Évolution des stocks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6730C9C-F30C-E0F1-FA1A-5336E9A9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498" y="3254049"/>
            <a:ext cx="3982492" cy="11612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660CA78-F153-7F18-FAB8-277D3074D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170" y="4307320"/>
            <a:ext cx="1621198" cy="1066942"/>
          </a:xfrm>
          <a:prstGeom prst="rect">
            <a:avLst/>
          </a:prstGeom>
        </p:spPr>
      </p:pic>
      <p:sp>
        <p:nvSpPr>
          <p:cNvPr id="12" name="Espace réservé du tableau 3">
            <a:extLst>
              <a:ext uri="{FF2B5EF4-FFF2-40B4-BE49-F238E27FC236}">
                <a16:creationId xmlns:a16="http://schemas.microsoft.com/office/drawing/2014/main" id="{7D5B2DC2-D05A-B781-32B4-D3BB4830A923}"/>
              </a:ext>
            </a:extLst>
          </p:cNvPr>
          <p:cNvSpPr txBox="1">
            <a:spLocks/>
          </p:cNvSpPr>
          <p:nvPr/>
        </p:nvSpPr>
        <p:spPr>
          <a:xfrm>
            <a:off x="7917083" y="1983039"/>
            <a:ext cx="3436717" cy="9025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Temps de retour à la normale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F959A0-9F80-BD24-B6BD-253A2CD65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09" y="1983039"/>
            <a:ext cx="6402015" cy="439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02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74D2-A178-25DE-6DDD-52321458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C8412E-6644-5E2E-02D1-EC4056CDD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D701B91-BF95-9878-F43D-5A2D839C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Crise longue</a:t>
            </a:r>
          </a:p>
        </p:txBody>
      </p:sp>
      <p:sp>
        <p:nvSpPr>
          <p:cNvPr id="12" name="Espace réservé du tableau 3">
            <a:extLst>
              <a:ext uri="{FF2B5EF4-FFF2-40B4-BE49-F238E27FC236}">
                <a16:creationId xmlns:a16="http://schemas.microsoft.com/office/drawing/2014/main" id="{A82B10E3-E388-2EDB-DBD8-9EC4FBA44512}"/>
              </a:ext>
            </a:extLst>
          </p:cNvPr>
          <p:cNvSpPr txBox="1">
            <a:spLocks/>
          </p:cNvSpPr>
          <p:nvPr/>
        </p:nvSpPr>
        <p:spPr>
          <a:xfrm>
            <a:off x="838201" y="1608882"/>
            <a:ext cx="4740796" cy="3588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Crise comme créneau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Situation normale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Situation de crise de 0 à T</a:t>
            </a:r>
            <a:r>
              <a:rPr lang="fr-FR" baseline="-25000" dirty="0"/>
              <a:t>c</a:t>
            </a:r>
            <a:r>
              <a:rPr lang="fr-FR" dirty="0"/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8FB8837-4E0F-B61A-5D82-A854E461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27" y="1989717"/>
            <a:ext cx="5907972" cy="374983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6C185C6-94AB-DED5-0B25-508B009FB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415" y="5087073"/>
            <a:ext cx="1974368" cy="9466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65ABA3F-A1A0-6CC8-827F-06A72ED77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415" y="3123271"/>
            <a:ext cx="2010918" cy="102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82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A5411-E323-C02B-9BC9-E0146A6B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2433A4-B4AE-AFF8-23AC-E662D8291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30C171-5BB0-9EE3-4656-65174022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types de crises longues</a:t>
            </a:r>
          </a:p>
        </p:txBody>
      </p:sp>
      <p:sp>
        <p:nvSpPr>
          <p:cNvPr id="12" name="Espace réservé du tableau 3">
            <a:extLst>
              <a:ext uri="{FF2B5EF4-FFF2-40B4-BE49-F238E27FC236}">
                <a16:creationId xmlns:a16="http://schemas.microsoft.com/office/drawing/2014/main" id="{CA4D4945-0E10-957A-935A-D46991FD820A}"/>
              </a:ext>
            </a:extLst>
          </p:cNvPr>
          <p:cNvSpPr txBox="1">
            <a:spLocks/>
          </p:cNvSpPr>
          <p:nvPr/>
        </p:nvSpPr>
        <p:spPr>
          <a:xfrm>
            <a:off x="838201" y="2037144"/>
            <a:ext cx="5081768" cy="384279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Crise moyenne et crise majeure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Pour la suite :</a:t>
            </a:r>
          </a:p>
          <a:p>
            <a:r>
              <a:rPr lang="fr-FR" dirty="0"/>
              <a:t>	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 Crise moyenne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Même stratégie que précédemment</a:t>
            </a:r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90B245-DF07-C2BB-4C63-A00B82AD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043" y="2037143"/>
            <a:ext cx="5785896" cy="40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4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9F5FD-E6A3-F66E-14E7-1570855AD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115BB8-47FC-59F6-D027-4AEAFE1C1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7FE552A-43DA-C2CB-3F28-E2B6A371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Crise longue moyenne – Évolution des stocks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259E6C-9FE7-5966-7722-B2B9B5A3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" y="1650643"/>
            <a:ext cx="6951328" cy="4804953"/>
          </a:xfrm>
          <a:prstGeom prst="rect">
            <a:avLst/>
          </a:prstGeom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EE8D857-2356-EFD7-C4B1-A5F747BF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852" y="2090505"/>
            <a:ext cx="4207148" cy="35714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2FDA55-CAB1-7291-ED1D-A6D902D14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852" y="1372919"/>
            <a:ext cx="3155760" cy="6017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EDC695-764B-78B0-BE00-8CE45179C1CE}"/>
              </a:ext>
            </a:extLst>
          </p:cNvPr>
          <p:cNvSpPr/>
          <p:nvPr/>
        </p:nvSpPr>
        <p:spPr>
          <a:xfrm>
            <a:off x="8785185" y="3900737"/>
            <a:ext cx="2754774" cy="54401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06EE1E-1C33-93D7-D943-CF803BA4F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835" y="5899870"/>
            <a:ext cx="1952926" cy="538618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17460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6353CE-5C36-40F0-9D6A-5A987E296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61477" y="325945"/>
            <a:ext cx="2866666" cy="83344"/>
          </a:xfrm>
        </p:spPr>
        <p:txBody>
          <a:bodyPr/>
          <a:lstStyle/>
          <a:p>
            <a:r>
              <a:rPr lang="fr-FR" dirty="0"/>
              <a:t>Dimensionnement et </a:t>
            </a:r>
            <a:r>
              <a:rPr lang="fr-FR" dirty="0" err="1"/>
              <a:t>staffing</a:t>
            </a:r>
            <a:r>
              <a:rPr lang="fr-FR" dirty="0"/>
              <a:t> des urgences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8840FF-F0C8-47CD-ABC6-9C65DA9C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17/12/2024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731892-5C90-4406-A5BE-0C8EFEDA4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478" y="2376007"/>
            <a:ext cx="7640664" cy="2105986"/>
          </a:xfrm>
        </p:spPr>
        <p:txBody>
          <a:bodyPr/>
          <a:lstStyle/>
          <a:p>
            <a:r>
              <a:rPr lang="fr-FR" dirty="0"/>
              <a:t>Retour au problème de </a:t>
            </a:r>
            <a:r>
              <a:rPr lang="fr-FR" dirty="0" err="1"/>
              <a:t>staffing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5851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BE379-FF78-858A-2DBF-0572D46F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3ADDAFD-08EE-32AE-F565-1527E9630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74E02E9-F1B7-DAA8-E845-94DE58F3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Hypothèse à faire</a:t>
            </a:r>
          </a:p>
        </p:txBody>
      </p:sp>
      <p:sp>
        <p:nvSpPr>
          <p:cNvPr id="12" name="Espace réservé du tableau 3">
            <a:extLst>
              <a:ext uri="{FF2B5EF4-FFF2-40B4-BE49-F238E27FC236}">
                <a16:creationId xmlns:a16="http://schemas.microsoft.com/office/drawing/2014/main" id="{B567724D-FE85-F2C7-2645-A7F04B6C5966}"/>
              </a:ext>
            </a:extLst>
          </p:cNvPr>
          <p:cNvSpPr txBox="1">
            <a:spLocks/>
          </p:cNvSpPr>
          <p:nvPr/>
        </p:nvSpPr>
        <p:spPr>
          <a:xfrm>
            <a:off x="838200" y="1840375"/>
            <a:ext cx="4902843" cy="41668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Nombre de médecins N</a:t>
            </a:r>
            <a:r>
              <a:rPr lang="fr-FR" baseline="-25000" dirty="0"/>
              <a:t>3</a:t>
            </a:r>
            <a:r>
              <a:rPr lang="fr-FR" baseline="30000" dirty="0"/>
              <a:t>0</a:t>
            </a:r>
            <a:r>
              <a:rPr lang="fr-FR" dirty="0"/>
              <a:t> et d’internes N</a:t>
            </a:r>
            <a:r>
              <a:rPr lang="fr-FR" baseline="-25000" dirty="0"/>
              <a:t>1</a:t>
            </a:r>
            <a:r>
              <a:rPr lang="fr-FR" baseline="30000" dirty="0"/>
              <a:t>0</a:t>
            </a:r>
            <a:r>
              <a:rPr lang="fr-FR" dirty="0"/>
              <a:t> constant sur une journée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Flux de patients en créneau</a:t>
            </a:r>
          </a:p>
          <a:p>
            <a:endParaRPr lang="fr-FR" dirty="0"/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Répartition optimale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110D05-BD80-4BF7-53BB-70BCD281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998" y="1840375"/>
            <a:ext cx="6234957" cy="39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34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3141E-0A27-A048-52CE-6C6999A9F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0C1A01-0950-EC2F-A71B-D7BC1D72A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65387C7-5494-E187-9283-07606F18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Remarques</a:t>
            </a:r>
          </a:p>
        </p:txBody>
      </p:sp>
      <p:sp>
        <p:nvSpPr>
          <p:cNvPr id="12" name="Espace réservé du tableau 3">
            <a:extLst>
              <a:ext uri="{FF2B5EF4-FFF2-40B4-BE49-F238E27FC236}">
                <a16:creationId xmlns:a16="http://schemas.microsoft.com/office/drawing/2014/main" id="{03985A0E-71CE-1801-906F-67BCCDABEDBB}"/>
              </a:ext>
            </a:extLst>
          </p:cNvPr>
          <p:cNvSpPr txBox="1">
            <a:spLocks/>
          </p:cNvSpPr>
          <p:nvPr/>
        </p:nvSpPr>
        <p:spPr>
          <a:xfrm>
            <a:off x="838200" y="1632031"/>
            <a:ext cx="6546448" cy="43752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Différents critères possibles : intégrale de S</a:t>
            </a:r>
            <a:r>
              <a:rPr lang="fr-FR" baseline="-25000" dirty="0"/>
              <a:t>1</a:t>
            </a:r>
            <a:r>
              <a:rPr lang="fr-FR" dirty="0"/>
              <a:t> ou max de S</a:t>
            </a:r>
            <a:r>
              <a:rPr lang="fr-FR" baseline="-25000" dirty="0"/>
              <a:t>1</a:t>
            </a:r>
            <a:r>
              <a:rPr lang="fr-FR" dirty="0"/>
              <a:t> par exemple </a:t>
            </a:r>
          </a:p>
          <a:p>
            <a:endParaRPr lang="fr-FR" dirty="0"/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Max de S</a:t>
            </a:r>
            <a:r>
              <a:rPr lang="fr-FR" baseline="-25000" dirty="0"/>
              <a:t>1</a:t>
            </a:r>
            <a:r>
              <a:rPr lang="fr-FR" dirty="0"/>
              <a:t> en T</a:t>
            </a:r>
            <a:r>
              <a:rPr lang="fr-FR" baseline="-25000" dirty="0"/>
              <a:t>c</a:t>
            </a:r>
            <a:r>
              <a:rPr lang="fr-FR" dirty="0"/>
              <a:t> et S</a:t>
            </a:r>
            <a:r>
              <a:rPr lang="fr-FR" baseline="-25000" dirty="0"/>
              <a:t>1</a:t>
            </a:r>
            <a:r>
              <a:rPr lang="fr-FR" dirty="0"/>
              <a:t>(T</a:t>
            </a:r>
            <a:r>
              <a:rPr lang="fr-FR" baseline="-25000" dirty="0"/>
              <a:t>c</a:t>
            </a:r>
            <a:r>
              <a:rPr lang="fr-FR" dirty="0"/>
              <a:t>) décroissant en N</a:t>
            </a:r>
            <a:r>
              <a:rPr lang="fr-FR" baseline="-25000" dirty="0"/>
              <a:t>1</a:t>
            </a:r>
            <a:r>
              <a:rPr lang="fr-FR" baseline="30000" dirty="0"/>
              <a:t>0</a:t>
            </a:r>
            <a:r>
              <a:rPr lang="fr-FR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Pour un S1 qu’on ne veut pas dépasser : trouver N</a:t>
            </a:r>
            <a:r>
              <a:rPr lang="fr-FR" baseline="-25000" dirty="0"/>
              <a:t>1</a:t>
            </a:r>
            <a:r>
              <a:rPr lang="fr-FR" baseline="30000" dirty="0"/>
              <a:t>0</a:t>
            </a:r>
            <a:r>
              <a:rPr lang="fr-FR" dirty="0"/>
              <a:t> minimum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5E4D98-9F65-9B09-EA43-282541A9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648" y="2351336"/>
            <a:ext cx="4378578" cy="30265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095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Des parcours de soins multiples</a:t>
            </a:r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17AC1AFF-2730-084C-AF21-3FA2DC1EEE8E}"/>
              </a:ext>
            </a:extLst>
          </p:cNvPr>
          <p:cNvSpPr/>
          <p:nvPr/>
        </p:nvSpPr>
        <p:spPr>
          <a:xfrm>
            <a:off x="1470685" y="3307463"/>
            <a:ext cx="2196233" cy="951978"/>
          </a:xfrm>
          <a:prstGeom prst="roundRect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PREMIÈRE CONSULTATION</a:t>
            </a:r>
          </a:p>
        </p:txBody>
      </p:sp>
      <p:sp>
        <p:nvSpPr>
          <p:cNvPr id="6" name="Flèche vers la droite 5">
            <a:extLst>
              <a:ext uri="{FF2B5EF4-FFF2-40B4-BE49-F238E27FC236}">
                <a16:creationId xmlns:a16="http://schemas.microsoft.com/office/drawing/2014/main" id="{A03D2AAB-0ADD-274E-A0D7-ECBBAAB3F592}"/>
              </a:ext>
            </a:extLst>
          </p:cNvPr>
          <p:cNvSpPr/>
          <p:nvPr/>
        </p:nvSpPr>
        <p:spPr>
          <a:xfrm>
            <a:off x="604683" y="3533272"/>
            <a:ext cx="821154" cy="484632"/>
          </a:xfrm>
          <a:prstGeom prst="rightArrow">
            <a:avLst>
              <a:gd name="adj1" fmla="val 18416"/>
              <a:gd name="adj2" fmla="val 449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58DA4AE-FBD3-064F-AB6A-44C07FB29F07}"/>
              </a:ext>
            </a:extLst>
          </p:cNvPr>
          <p:cNvSpPr txBox="1"/>
          <p:nvPr/>
        </p:nvSpPr>
        <p:spPr>
          <a:xfrm rot="18843751">
            <a:off x="111899" y="2890359"/>
            <a:ext cx="1806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Patient en box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029283A-DAD9-4044-8344-91DF590E1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0" t="28572" r="42203" b="13470"/>
          <a:stretch/>
        </p:blipFill>
        <p:spPr>
          <a:xfrm>
            <a:off x="1620047" y="1372919"/>
            <a:ext cx="584126" cy="183033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896EE02-7A30-0B47-854B-3B6BF5489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4" t="26265" r="19115" b="14428"/>
          <a:stretch/>
        </p:blipFill>
        <p:spPr>
          <a:xfrm>
            <a:off x="2824312" y="1735098"/>
            <a:ext cx="331648" cy="1269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EC5D3C6-CA13-FE4F-9377-A07139D89FB4}"/>
              </a:ext>
            </a:extLst>
          </p:cNvPr>
          <p:cNvSpPr txBox="1"/>
          <p:nvPr/>
        </p:nvSpPr>
        <p:spPr>
          <a:xfrm>
            <a:off x="2322612" y="2055769"/>
            <a:ext cx="609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+</a:t>
            </a:r>
            <a:endParaRPr lang="fr-FR" dirty="0"/>
          </a:p>
        </p:txBody>
      </p:sp>
      <p:sp>
        <p:nvSpPr>
          <p:cNvPr id="32" name="Flèche vers la droite 31">
            <a:extLst>
              <a:ext uri="{FF2B5EF4-FFF2-40B4-BE49-F238E27FC236}">
                <a16:creationId xmlns:a16="http://schemas.microsoft.com/office/drawing/2014/main" id="{D94532CC-9067-954D-ACAC-5B24A25E1B58}"/>
              </a:ext>
            </a:extLst>
          </p:cNvPr>
          <p:cNvSpPr/>
          <p:nvPr/>
        </p:nvSpPr>
        <p:spPr>
          <a:xfrm rot="5400000">
            <a:off x="2154351" y="4427702"/>
            <a:ext cx="821154" cy="484632"/>
          </a:xfrm>
          <a:prstGeom prst="rightArrow">
            <a:avLst>
              <a:gd name="adj1" fmla="val 18416"/>
              <a:gd name="adj2" fmla="val 449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6DDC1A-F27C-7C47-86C0-2914AE687B98}"/>
              </a:ext>
            </a:extLst>
          </p:cNvPr>
          <p:cNvSpPr txBox="1"/>
          <p:nvPr/>
        </p:nvSpPr>
        <p:spPr>
          <a:xfrm>
            <a:off x="599623" y="4926706"/>
            <a:ext cx="1806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SORTIE DU SERVICE</a:t>
            </a:r>
          </a:p>
        </p:txBody>
      </p:sp>
      <p:sp>
        <p:nvSpPr>
          <p:cNvPr id="35" name="Rectangle à coins arrondis 34">
            <a:extLst>
              <a:ext uri="{FF2B5EF4-FFF2-40B4-BE49-F238E27FC236}">
                <a16:creationId xmlns:a16="http://schemas.microsoft.com/office/drawing/2014/main" id="{D07232C2-C12B-5749-A63D-868066358BC0}"/>
              </a:ext>
            </a:extLst>
          </p:cNvPr>
          <p:cNvSpPr/>
          <p:nvPr/>
        </p:nvSpPr>
        <p:spPr>
          <a:xfrm>
            <a:off x="4906009" y="3324418"/>
            <a:ext cx="2341153" cy="951978"/>
          </a:xfrm>
          <a:prstGeom prst="roundRect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SOINS ET EXAMENS</a:t>
            </a:r>
          </a:p>
        </p:txBody>
      </p:sp>
      <p:sp>
        <p:nvSpPr>
          <p:cNvPr id="36" name="Flèche vers la droite 35">
            <a:extLst>
              <a:ext uri="{FF2B5EF4-FFF2-40B4-BE49-F238E27FC236}">
                <a16:creationId xmlns:a16="http://schemas.microsoft.com/office/drawing/2014/main" id="{B67680F2-237E-CA4B-8020-3981D9A579CF}"/>
              </a:ext>
            </a:extLst>
          </p:cNvPr>
          <p:cNvSpPr/>
          <p:nvPr/>
        </p:nvSpPr>
        <p:spPr>
          <a:xfrm>
            <a:off x="3711766" y="3550227"/>
            <a:ext cx="1149395" cy="484632"/>
          </a:xfrm>
          <a:prstGeom prst="rightArrow">
            <a:avLst>
              <a:gd name="adj1" fmla="val 18416"/>
              <a:gd name="adj2" fmla="val 449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à coins arrondis 36">
            <a:extLst>
              <a:ext uri="{FF2B5EF4-FFF2-40B4-BE49-F238E27FC236}">
                <a16:creationId xmlns:a16="http://schemas.microsoft.com/office/drawing/2014/main" id="{480EE47D-C1D8-5E4C-94D4-1F1CA74AD3EF}"/>
              </a:ext>
            </a:extLst>
          </p:cNvPr>
          <p:cNvSpPr/>
          <p:nvPr/>
        </p:nvSpPr>
        <p:spPr>
          <a:xfrm>
            <a:off x="8392435" y="3324418"/>
            <a:ext cx="2196233" cy="951978"/>
          </a:xfrm>
          <a:prstGeom prst="roundRect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CONTRE-VISITE</a:t>
            </a:r>
          </a:p>
        </p:txBody>
      </p:sp>
      <p:sp>
        <p:nvSpPr>
          <p:cNvPr id="38" name="Flèche vers la droite 37">
            <a:extLst>
              <a:ext uri="{FF2B5EF4-FFF2-40B4-BE49-F238E27FC236}">
                <a16:creationId xmlns:a16="http://schemas.microsoft.com/office/drawing/2014/main" id="{B13E1993-3B54-7043-9DD4-5B2560688FD4}"/>
              </a:ext>
            </a:extLst>
          </p:cNvPr>
          <p:cNvSpPr/>
          <p:nvPr/>
        </p:nvSpPr>
        <p:spPr>
          <a:xfrm>
            <a:off x="7292010" y="3550227"/>
            <a:ext cx="1055577" cy="484632"/>
          </a:xfrm>
          <a:prstGeom prst="rightArrow">
            <a:avLst>
              <a:gd name="adj1" fmla="val 18416"/>
              <a:gd name="adj2" fmla="val 449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en arc 13">
            <a:extLst>
              <a:ext uri="{FF2B5EF4-FFF2-40B4-BE49-F238E27FC236}">
                <a16:creationId xmlns:a16="http://schemas.microsoft.com/office/drawing/2014/main" id="{1F23AFD0-986F-0749-95D7-25DAA15D27D8}"/>
              </a:ext>
            </a:extLst>
          </p:cNvPr>
          <p:cNvCxnSpPr>
            <a:cxnSpLocks/>
            <a:stCxn id="37" idx="0"/>
            <a:endCxn id="35" idx="0"/>
          </p:cNvCxnSpPr>
          <p:nvPr/>
        </p:nvCxnSpPr>
        <p:spPr>
          <a:xfrm rot="16200000" flipV="1">
            <a:off x="7783569" y="1617435"/>
            <a:ext cx="12700" cy="3413966"/>
          </a:xfrm>
          <a:prstGeom prst="curvedConnector3">
            <a:avLst>
              <a:gd name="adj1" fmla="val 3890323"/>
            </a:avLst>
          </a:prstGeom>
          <a:ln w="38100" cap="flat">
            <a:miter lim="800000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Flèche vers la droite 45">
            <a:extLst>
              <a:ext uri="{FF2B5EF4-FFF2-40B4-BE49-F238E27FC236}">
                <a16:creationId xmlns:a16="http://schemas.microsoft.com/office/drawing/2014/main" id="{1BD89643-5D21-A343-AEF4-8351A3451511}"/>
              </a:ext>
            </a:extLst>
          </p:cNvPr>
          <p:cNvSpPr/>
          <p:nvPr/>
        </p:nvSpPr>
        <p:spPr>
          <a:xfrm rot="5400000">
            <a:off x="5654909" y="4460413"/>
            <a:ext cx="821154" cy="484632"/>
          </a:xfrm>
          <a:prstGeom prst="rightArrow">
            <a:avLst>
              <a:gd name="adj1" fmla="val 18416"/>
              <a:gd name="adj2" fmla="val 449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EE07C2B-AF0E-8846-8F82-F6C26CC8485D}"/>
              </a:ext>
            </a:extLst>
          </p:cNvPr>
          <p:cNvSpPr txBox="1"/>
          <p:nvPr/>
        </p:nvSpPr>
        <p:spPr>
          <a:xfrm>
            <a:off x="4100181" y="4959417"/>
            <a:ext cx="1806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SORTIE DU SERVICE</a:t>
            </a:r>
          </a:p>
        </p:txBody>
      </p:sp>
      <p:sp>
        <p:nvSpPr>
          <p:cNvPr id="48" name="Flèche vers la droite 47">
            <a:extLst>
              <a:ext uri="{FF2B5EF4-FFF2-40B4-BE49-F238E27FC236}">
                <a16:creationId xmlns:a16="http://schemas.microsoft.com/office/drawing/2014/main" id="{05051807-93BA-CD42-ADA1-7FC279EB4E27}"/>
              </a:ext>
            </a:extLst>
          </p:cNvPr>
          <p:cNvSpPr/>
          <p:nvPr/>
        </p:nvSpPr>
        <p:spPr>
          <a:xfrm rot="5400000">
            <a:off x="8512253" y="4473322"/>
            <a:ext cx="821154" cy="484632"/>
          </a:xfrm>
          <a:prstGeom prst="rightArrow">
            <a:avLst>
              <a:gd name="adj1" fmla="val 18416"/>
              <a:gd name="adj2" fmla="val 449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68D96DB-3218-424A-88A6-E5F9B23A5EA6}"/>
              </a:ext>
            </a:extLst>
          </p:cNvPr>
          <p:cNvSpPr txBox="1"/>
          <p:nvPr/>
        </p:nvSpPr>
        <p:spPr>
          <a:xfrm>
            <a:off x="6957525" y="4972326"/>
            <a:ext cx="1806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SORTIE DU SERVICE</a:t>
            </a:r>
          </a:p>
        </p:txBody>
      </p:sp>
      <p:sp>
        <p:nvSpPr>
          <p:cNvPr id="50" name="Flèche vers la droite 49">
            <a:extLst>
              <a:ext uri="{FF2B5EF4-FFF2-40B4-BE49-F238E27FC236}">
                <a16:creationId xmlns:a16="http://schemas.microsoft.com/office/drawing/2014/main" id="{EEBA5895-DD72-2B44-AF67-B72DF2E2499C}"/>
              </a:ext>
            </a:extLst>
          </p:cNvPr>
          <p:cNvSpPr/>
          <p:nvPr/>
        </p:nvSpPr>
        <p:spPr>
          <a:xfrm rot="5400000">
            <a:off x="9007458" y="4910593"/>
            <a:ext cx="1629225" cy="436792"/>
          </a:xfrm>
          <a:prstGeom prst="rightArrow">
            <a:avLst>
              <a:gd name="adj1" fmla="val 18416"/>
              <a:gd name="adj2" fmla="val 449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B96C00C-62FA-864E-9D4C-C7BF95B58E20}"/>
              </a:ext>
            </a:extLst>
          </p:cNvPr>
          <p:cNvSpPr txBox="1"/>
          <p:nvPr/>
        </p:nvSpPr>
        <p:spPr>
          <a:xfrm>
            <a:off x="10040467" y="5681992"/>
            <a:ext cx="1806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HOSPITALISATION PROLONGÉE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D0BF5BC2-0CB9-1549-BA3B-82CFEF403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0" t="28572" r="42203" b="13470"/>
          <a:stretch/>
        </p:blipFill>
        <p:spPr>
          <a:xfrm>
            <a:off x="9165146" y="1125015"/>
            <a:ext cx="584126" cy="1830338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850ECC38-11EC-8D44-8F1F-103AADA3F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4" t="26265" r="19115" b="14428"/>
          <a:stretch/>
        </p:blipFill>
        <p:spPr>
          <a:xfrm>
            <a:off x="10369411" y="1487194"/>
            <a:ext cx="331648" cy="1269683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800D565B-A9AC-3144-981A-31F37B128FDE}"/>
              </a:ext>
            </a:extLst>
          </p:cNvPr>
          <p:cNvSpPr txBox="1"/>
          <p:nvPr/>
        </p:nvSpPr>
        <p:spPr>
          <a:xfrm>
            <a:off x="9867711" y="1807865"/>
            <a:ext cx="609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+</a:t>
            </a:r>
            <a:endParaRPr lang="fr-FR" dirty="0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509D71EE-F4FF-514A-9612-EBD9AC2D4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t="24658" r="67473" b="13625"/>
          <a:stretch/>
        </p:blipFill>
        <p:spPr>
          <a:xfrm>
            <a:off x="5275612" y="1553516"/>
            <a:ext cx="547558" cy="162297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08EFCCDF-39D2-484E-8290-22A4C7EF0AD2}"/>
              </a:ext>
            </a:extLst>
          </p:cNvPr>
          <p:cNvSpPr txBox="1"/>
          <p:nvPr/>
        </p:nvSpPr>
        <p:spPr>
          <a:xfrm>
            <a:off x="7239984" y="2449100"/>
            <a:ext cx="1806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BOUCLAGE</a:t>
            </a:r>
          </a:p>
        </p:txBody>
      </p:sp>
    </p:spTree>
    <p:extLst>
      <p:ext uri="{BB962C8B-B14F-4D97-AF65-F5344CB8AC3E}">
        <p14:creationId xmlns:p14="http://schemas.microsoft.com/office/powerpoint/2010/main" val="245757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959F-5CEA-02AD-1E58-D9155BEC2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3E0CED-6824-215A-71A1-35CBB48CB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A827018-5D0D-A3BD-CE75-6D9C8AC6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Remarques</a:t>
            </a:r>
          </a:p>
        </p:txBody>
      </p:sp>
      <p:sp>
        <p:nvSpPr>
          <p:cNvPr id="12" name="Espace réservé du tableau 3">
            <a:extLst>
              <a:ext uri="{FF2B5EF4-FFF2-40B4-BE49-F238E27FC236}">
                <a16:creationId xmlns:a16="http://schemas.microsoft.com/office/drawing/2014/main" id="{153AA646-77B7-3001-EB0D-15C63636BC90}"/>
              </a:ext>
            </a:extLst>
          </p:cNvPr>
          <p:cNvSpPr txBox="1">
            <a:spLocks/>
          </p:cNvSpPr>
          <p:nvPr/>
        </p:nvSpPr>
        <p:spPr>
          <a:xfrm>
            <a:off x="838199" y="1632031"/>
            <a:ext cx="7784939" cy="43752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Expression compliquée de S</a:t>
            </a:r>
            <a:r>
              <a:rPr lang="fr-FR" baseline="-25000" dirty="0"/>
              <a:t>1</a:t>
            </a:r>
            <a:r>
              <a:rPr lang="fr-FR" dirty="0"/>
              <a:t>(T</a:t>
            </a:r>
            <a:r>
              <a:rPr lang="fr-FR" baseline="-25000" dirty="0"/>
              <a:t>c</a:t>
            </a:r>
            <a:r>
              <a:rPr lang="fr-FR" dirty="0"/>
              <a:t>) en N</a:t>
            </a:r>
            <a:r>
              <a:rPr lang="fr-FR" baseline="-25000" dirty="0"/>
              <a:t>1</a:t>
            </a:r>
            <a:r>
              <a:rPr lang="fr-FR" baseline="30000" dirty="0"/>
              <a:t>0</a:t>
            </a:r>
            <a:r>
              <a:rPr lang="fr-FR" dirty="0"/>
              <a:t> a priori</a:t>
            </a:r>
            <a:endParaRPr lang="fr-FR" baseline="30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9F7EC3-7F21-A2E8-48E5-3768B79B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2599161"/>
            <a:ext cx="6413500" cy="1117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77CB665-46C0-C6DE-46AE-66FEA3E3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4070995"/>
            <a:ext cx="7472864" cy="14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22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3CF40-A7AC-6B9A-B0F3-58EDF12A5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4491DB-C1B1-9D6F-07BF-805ADC0D3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8863FD-16CA-7E83-FA42-F02D9BE8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Remarques</a:t>
            </a:r>
          </a:p>
        </p:txBody>
      </p:sp>
      <p:sp>
        <p:nvSpPr>
          <p:cNvPr id="12" name="Espace réservé du tableau 3">
            <a:extLst>
              <a:ext uri="{FF2B5EF4-FFF2-40B4-BE49-F238E27FC236}">
                <a16:creationId xmlns:a16="http://schemas.microsoft.com/office/drawing/2014/main" id="{E9912B16-4942-A6E8-6290-218033462878}"/>
              </a:ext>
            </a:extLst>
          </p:cNvPr>
          <p:cNvSpPr txBox="1">
            <a:spLocks/>
          </p:cNvSpPr>
          <p:nvPr/>
        </p:nvSpPr>
        <p:spPr>
          <a:xfrm>
            <a:off x="838200" y="1632031"/>
            <a:ext cx="6546448" cy="48845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</a:t>
            </a:r>
            <a:r>
              <a:rPr lang="fr-FR" baseline="-25000" dirty="0"/>
              <a:t>1</a:t>
            </a:r>
            <a:r>
              <a:rPr lang="fr-FR" dirty="0"/>
              <a:t> pas linéaire en N</a:t>
            </a:r>
            <a:r>
              <a:rPr lang="fr-FR" baseline="-25000" dirty="0"/>
              <a:t>1</a:t>
            </a:r>
            <a:r>
              <a:rPr lang="fr-FR" baseline="30000" dirty="0"/>
              <a:t>0</a:t>
            </a:r>
            <a:r>
              <a:rPr lang="fr-FR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</a:t>
            </a:r>
            <a:r>
              <a:rPr lang="fr-FR" baseline="-25000" dirty="0"/>
              <a:t>f</a:t>
            </a:r>
            <a:r>
              <a:rPr lang="fr-FR" dirty="0"/>
              <a:t> pas linéaire en N</a:t>
            </a:r>
            <a:r>
              <a:rPr lang="fr-FR" baseline="-25000" dirty="0"/>
              <a:t>1</a:t>
            </a:r>
            <a:r>
              <a:rPr lang="fr-FR" baseline="30000" dirty="0"/>
              <a:t>0</a:t>
            </a:r>
            <a:r>
              <a:rPr lang="fr-FR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Mais : S</a:t>
            </a:r>
            <a:r>
              <a:rPr lang="fr-FR" baseline="-25000" dirty="0"/>
              <a:t>1</a:t>
            </a:r>
            <a:r>
              <a:rPr lang="fr-FR" dirty="0"/>
              <a:t>(T</a:t>
            </a:r>
            <a:r>
              <a:rPr lang="fr-FR" baseline="-25000" dirty="0"/>
              <a:t>c</a:t>
            </a:r>
            <a:r>
              <a:rPr lang="fr-FR" dirty="0"/>
              <a:t>) est linéaire en N</a:t>
            </a:r>
            <a:r>
              <a:rPr lang="fr-FR" baseline="-25000" dirty="0"/>
              <a:t>1</a:t>
            </a:r>
            <a:r>
              <a:rPr lang="fr-FR" baseline="30000" dirty="0"/>
              <a:t>0</a:t>
            </a:r>
            <a:r>
              <a:rPr lang="fr-FR" dirty="0"/>
              <a:t>  </a:t>
            </a:r>
          </a:p>
          <a:p>
            <a:r>
              <a:rPr lang="fr-FR" dirty="0"/>
              <a:t>	</a:t>
            </a:r>
            <a:r>
              <a:rPr lang="fr-FR" dirty="0">
                <a:sym typeface="Wingdings" pitchFamily="2" charset="2"/>
              </a:rPr>
              <a:t>Relation simple entre </a:t>
            </a:r>
            <a:r>
              <a:rPr lang="fr-FR" dirty="0"/>
              <a:t>N</a:t>
            </a:r>
            <a:r>
              <a:rPr lang="fr-FR" baseline="-25000" dirty="0"/>
              <a:t>1</a:t>
            </a:r>
            <a:r>
              <a:rPr lang="fr-FR" baseline="30000" dirty="0"/>
              <a:t>0</a:t>
            </a:r>
            <a:r>
              <a:rPr lang="fr-FR" dirty="0"/>
              <a:t> et max S</a:t>
            </a:r>
            <a:r>
              <a:rPr lang="fr-FR" baseline="-25000" dirty="0"/>
              <a:t>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0D32604-4725-3252-CDB3-71CBCB06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10" y="3687750"/>
            <a:ext cx="6748580" cy="13069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1D56F5-1CF6-EA59-1965-83A5E891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10" y="2471709"/>
            <a:ext cx="6748580" cy="116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57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6353CE-5C36-40F0-9D6A-5A987E296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61477" y="325945"/>
            <a:ext cx="2866666" cy="83344"/>
          </a:xfrm>
        </p:spPr>
        <p:txBody>
          <a:bodyPr/>
          <a:lstStyle/>
          <a:p>
            <a:r>
              <a:rPr lang="fr-FR" dirty="0"/>
              <a:t>Dimensionnement et </a:t>
            </a:r>
            <a:r>
              <a:rPr lang="fr-FR" dirty="0" err="1"/>
              <a:t>staffing</a:t>
            </a:r>
            <a:r>
              <a:rPr lang="fr-FR" dirty="0"/>
              <a:t> des urgences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8840FF-F0C8-47CD-ABC6-9C65DA9C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17/12/2024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731892-5C90-4406-A5BE-0C8EFEDA4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478" y="2376007"/>
            <a:ext cx="7640664" cy="2105986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39793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7DA23-B5FE-1A0C-C1EF-7C5FE40DD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003EE0B-4641-E734-DD63-E4BC131DE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6337078-77AD-038F-5A3C-61EF6C5D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5AA09B9F-DAFB-5C59-E35B-9F288ECE9443}"/>
              </a:ext>
            </a:extLst>
          </p:cNvPr>
          <p:cNvSpPr txBox="1">
            <a:spLocks/>
          </p:cNvSpPr>
          <p:nvPr/>
        </p:nvSpPr>
        <p:spPr>
          <a:xfrm>
            <a:off x="1072661" y="1701800"/>
            <a:ext cx="10281137" cy="4444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Première exploration du système complexe des services d’urgence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Plusieurs modélisations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Etude : allocation des ressources, flux de patients, temps d’attente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Base pour comprendre les dynamiques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Pistes à explorer : planning admissibles, valeurs concrète des paramètres, différents degrés d’urgence</a:t>
            </a:r>
          </a:p>
        </p:txBody>
      </p:sp>
    </p:spTree>
    <p:extLst>
      <p:ext uri="{BB962C8B-B14F-4D97-AF65-F5344CB8AC3E}">
        <p14:creationId xmlns:p14="http://schemas.microsoft.com/office/powerpoint/2010/main" val="2450088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7DA23-B5FE-1A0C-C1EF-7C5FE40DD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003EE0B-4641-E734-DD63-E4BC131DE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C099187-7A9C-4FE6-9452-51D4CB057F0C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6337078-77AD-038F-5A3C-61EF6C5D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 bibliographiques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5175836-047F-8C4D-8BFD-CE06B21A1287}"/>
              </a:ext>
            </a:extLst>
          </p:cNvPr>
          <p:cNvSpPr txBox="1"/>
          <p:nvPr/>
        </p:nvSpPr>
        <p:spPr>
          <a:xfrm>
            <a:off x="601850" y="2064141"/>
            <a:ext cx="109882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fr-FR" sz="2000" b="1" dirty="0"/>
              <a:t>Xavier </a:t>
            </a:r>
            <a:r>
              <a:rPr lang="fr-FR" sz="2000" b="1" dirty="0" err="1"/>
              <a:t>Allamigeon</a:t>
            </a:r>
            <a:r>
              <a:rPr lang="fr-FR" sz="2000" b="1" dirty="0"/>
              <a:t>, Vianney </a:t>
            </a:r>
            <a:r>
              <a:rPr lang="fr-FR" sz="2000" b="1" dirty="0" err="1"/>
              <a:t>Boeuf</a:t>
            </a:r>
            <a:r>
              <a:rPr lang="fr-FR" sz="2000" b="1" dirty="0"/>
              <a:t> et Stéphane Gaubert</a:t>
            </a:r>
            <a:r>
              <a:rPr lang="fr-FR" sz="2000" dirty="0"/>
              <a:t>, </a:t>
            </a:r>
            <a:r>
              <a:rPr lang="fr-FR" sz="2000" i="1" dirty="0"/>
              <a:t>Performance </a:t>
            </a:r>
            <a:r>
              <a:rPr lang="fr-FR" sz="2000" i="1" dirty="0" err="1"/>
              <a:t>evaluation</a:t>
            </a:r>
            <a:r>
              <a:rPr lang="fr-FR" sz="2000" i="1" dirty="0"/>
              <a:t> of an emergency call center: Tropical polynomial </a:t>
            </a:r>
            <a:r>
              <a:rPr lang="fr-FR" sz="2000" i="1" dirty="0" err="1"/>
              <a:t>systems</a:t>
            </a:r>
            <a:r>
              <a:rPr lang="fr-FR" sz="2000" i="1" dirty="0"/>
              <a:t> </a:t>
            </a:r>
            <a:r>
              <a:rPr lang="fr-FR" sz="2000" i="1" dirty="0" err="1"/>
              <a:t>applied</a:t>
            </a:r>
            <a:r>
              <a:rPr lang="fr-FR" sz="2000" i="1" dirty="0"/>
              <a:t> to </a:t>
            </a:r>
            <a:r>
              <a:rPr lang="fr-FR" sz="2000" i="1" dirty="0" err="1"/>
              <a:t>timed</a:t>
            </a:r>
            <a:r>
              <a:rPr lang="fr-FR" sz="2000" i="1" dirty="0"/>
              <a:t> </a:t>
            </a:r>
            <a:r>
              <a:rPr lang="fr-FR" sz="2000" i="1" dirty="0" err="1"/>
              <a:t>Petri</a:t>
            </a:r>
            <a:r>
              <a:rPr lang="fr-FR" sz="2000" i="1" dirty="0"/>
              <a:t> nets</a:t>
            </a:r>
            <a:r>
              <a:rPr lang="fr-FR" sz="2000" dirty="0"/>
              <a:t>, 2015.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fr-FR" sz="2000" b="1" dirty="0"/>
              <a:t>Marin </a:t>
            </a:r>
            <a:r>
              <a:rPr lang="fr-FR" sz="2000" b="1" dirty="0" err="1"/>
              <a:t>Boyet</a:t>
            </a:r>
            <a:r>
              <a:rPr lang="fr-FR" sz="2000" dirty="0"/>
              <a:t>, </a:t>
            </a:r>
            <a:r>
              <a:rPr lang="fr-FR" sz="2000" i="1" dirty="0" err="1"/>
              <a:t>Piecewise</a:t>
            </a:r>
            <a:r>
              <a:rPr lang="fr-FR" sz="2000" i="1" dirty="0"/>
              <a:t> affine </a:t>
            </a:r>
            <a:r>
              <a:rPr lang="fr-FR" sz="2000" i="1" dirty="0" err="1"/>
              <a:t>dynamical</a:t>
            </a:r>
            <a:r>
              <a:rPr lang="fr-FR" sz="2000" i="1" dirty="0"/>
              <a:t> </a:t>
            </a:r>
            <a:r>
              <a:rPr lang="fr-FR" sz="2000" i="1" dirty="0" err="1"/>
              <a:t>systems</a:t>
            </a:r>
            <a:r>
              <a:rPr lang="fr-FR" sz="2000" i="1" dirty="0"/>
              <a:t> </a:t>
            </a:r>
            <a:r>
              <a:rPr lang="fr-FR" sz="2000" i="1" dirty="0" err="1"/>
              <a:t>applied</a:t>
            </a:r>
            <a:r>
              <a:rPr lang="fr-FR" sz="2000" i="1" dirty="0"/>
              <a:t> to the performance </a:t>
            </a:r>
            <a:r>
              <a:rPr lang="fr-FR" sz="2000" i="1" dirty="0" err="1"/>
              <a:t>evaluation</a:t>
            </a:r>
            <a:r>
              <a:rPr lang="fr-FR" sz="2000" i="1" dirty="0"/>
              <a:t> of emergency call </a:t>
            </a:r>
            <a:r>
              <a:rPr lang="fr-FR" sz="2000" i="1" dirty="0" err="1"/>
              <a:t>centers</a:t>
            </a:r>
            <a:r>
              <a:rPr lang="fr-FR" sz="2000" dirty="0"/>
              <a:t>, 2022.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fr-FR" sz="2000" b="1" dirty="0" err="1"/>
              <a:t>Skandère</a:t>
            </a:r>
            <a:r>
              <a:rPr lang="fr-FR" sz="2000" b="1" dirty="0"/>
              <a:t> </a:t>
            </a:r>
            <a:r>
              <a:rPr lang="fr-FR" sz="2000" b="1" dirty="0" err="1"/>
              <a:t>Sahli</a:t>
            </a:r>
            <a:r>
              <a:rPr lang="fr-FR" sz="2000" b="1" dirty="0"/>
              <a:t> et Alban </a:t>
            </a:r>
            <a:r>
              <a:rPr lang="fr-FR" sz="2000" b="1" dirty="0" err="1"/>
              <a:t>Zammit</a:t>
            </a:r>
            <a:r>
              <a:rPr lang="fr-FR" sz="2000" dirty="0"/>
              <a:t>, </a:t>
            </a:r>
            <a:r>
              <a:rPr lang="fr-FR" sz="2000" i="1" dirty="0"/>
              <a:t>Optimisation de la Réponse Coordonnée aux Appels d’Urgence 17-18-112 en Région Parisienne</a:t>
            </a:r>
            <a:r>
              <a:rPr lang="fr-FR" sz="2000" dirty="0"/>
              <a:t>, Projet de recherche de troisième année MAP511, 2019.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fr-FR" sz="2000" b="1" dirty="0"/>
              <a:t>Pascal </a:t>
            </a:r>
            <a:r>
              <a:rPr lang="fr-FR" sz="2000" b="1" dirty="0" err="1"/>
              <a:t>Benchimol</a:t>
            </a:r>
            <a:r>
              <a:rPr lang="fr-FR" sz="2000" dirty="0"/>
              <a:t>, </a:t>
            </a:r>
            <a:r>
              <a:rPr lang="fr-FR" sz="2000" i="1" dirty="0"/>
              <a:t>Modélisation du service des urgences de l’Hôtel-Dieu</a:t>
            </a:r>
            <a:r>
              <a:rPr lang="fr-FR" sz="2000" dirty="0"/>
              <a:t>, 2009.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9390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29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Motivations et enjeux du sujet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C40F24-0273-E444-BE57-E2E5C2B9750F}"/>
              </a:ext>
            </a:extLst>
          </p:cNvPr>
          <p:cNvSpPr txBox="1"/>
          <p:nvPr/>
        </p:nvSpPr>
        <p:spPr>
          <a:xfrm>
            <a:off x="838199" y="3531906"/>
            <a:ext cx="508819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dirty="0"/>
              <a:t>Des baisses de budgets pour les services d’urgences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dirty="0"/>
              <a:t>Faire face à des crises (Attentats, évènements exceptionnels, épidémies…)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083F85-C0F5-6F4E-8145-65DB2EA09576}"/>
              </a:ext>
            </a:extLst>
          </p:cNvPr>
          <p:cNvSpPr txBox="1"/>
          <p:nvPr/>
        </p:nvSpPr>
        <p:spPr>
          <a:xfrm>
            <a:off x="6516329" y="3347241"/>
            <a:ext cx="508819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Garantir un service de soin de qualité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dirty="0"/>
              <a:t>Optimiser des plannings sur une période </a:t>
            </a:r>
          </a:p>
          <a:p>
            <a:r>
              <a:rPr lang="fr-FR" sz="2400" b="1" dirty="0"/>
              <a:t>        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Trouver le nombre de médecins                      nécessaires à un instant donné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2EDC31-577D-1C4E-B741-02624AE9570B}"/>
              </a:ext>
            </a:extLst>
          </p:cNvPr>
          <p:cNvSpPr txBox="1"/>
          <p:nvPr/>
        </p:nvSpPr>
        <p:spPr>
          <a:xfrm>
            <a:off x="1818967" y="2229602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PROBLÉMATIQUES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390844-E352-ED43-B96C-941EA0BBBBFA}"/>
              </a:ext>
            </a:extLst>
          </p:cNvPr>
          <p:cNvSpPr txBox="1"/>
          <p:nvPr/>
        </p:nvSpPr>
        <p:spPr>
          <a:xfrm>
            <a:off x="7497097" y="2230578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MOTIVATION et ENJEUX</a:t>
            </a:r>
          </a:p>
        </p:txBody>
      </p:sp>
    </p:spTree>
    <p:extLst>
      <p:ext uri="{BB962C8B-B14F-4D97-AF65-F5344CB8AC3E}">
        <p14:creationId xmlns:p14="http://schemas.microsoft.com/office/powerpoint/2010/main" val="297542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Un objet d’étude innovant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D51770-B0E1-5647-9D31-A4392437C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85" y="2033434"/>
            <a:ext cx="4330372" cy="287777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1F1D9E1-5B58-174B-9054-6B493AB93E36}"/>
              </a:ext>
            </a:extLst>
          </p:cNvPr>
          <p:cNvSpPr txBox="1"/>
          <p:nvPr/>
        </p:nvSpPr>
        <p:spPr>
          <a:xfrm>
            <a:off x="1006085" y="5014452"/>
            <a:ext cx="433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Dimensionnement des centres d’appels d’urgences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03C2430-F638-CE48-84D0-14FC29DAF1F7}"/>
              </a:ext>
            </a:extLst>
          </p:cNvPr>
          <p:cNvSpPr txBox="1"/>
          <p:nvPr/>
        </p:nvSpPr>
        <p:spPr>
          <a:xfrm>
            <a:off x="6457334" y="2475885"/>
            <a:ext cx="48964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000" b="1" u="sng" dirty="0"/>
              <a:t>Les services d’urgences hospitalières 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dirty="0"/>
              <a:t>Forte complexité (personnels, parcours de soin)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dirty="0"/>
              <a:t>Premier travail d’exploration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dirty="0"/>
              <a:t>Beaucoup d’essais et d’erreur pour trouver des modélisations intéressantes</a:t>
            </a:r>
          </a:p>
        </p:txBody>
      </p:sp>
    </p:spTree>
    <p:extLst>
      <p:ext uri="{BB962C8B-B14F-4D97-AF65-F5344CB8AC3E}">
        <p14:creationId xmlns:p14="http://schemas.microsoft.com/office/powerpoint/2010/main" val="28898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6353CE-5C36-40F0-9D6A-5A987E296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61477" y="325945"/>
            <a:ext cx="2866666" cy="83344"/>
          </a:xfrm>
        </p:spPr>
        <p:txBody>
          <a:bodyPr/>
          <a:lstStyle/>
          <a:p>
            <a:r>
              <a:rPr lang="fr-FR" dirty="0"/>
              <a:t>Dimensionnement et </a:t>
            </a:r>
            <a:r>
              <a:rPr lang="fr-FR" dirty="0" err="1"/>
              <a:t>staffing</a:t>
            </a:r>
            <a:r>
              <a:rPr lang="fr-FR" dirty="0"/>
              <a:t> des urgences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8840FF-F0C8-47CD-ABC6-9C65DA9C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17/12/2024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731892-5C90-4406-A5BE-0C8EFEDA4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1191" y="1188640"/>
            <a:ext cx="7107238" cy="2105986"/>
          </a:xfrm>
        </p:spPr>
        <p:txBody>
          <a:bodyPr/>
          <a:lstStyle/>
          <a:p>
            <a:r>
              <a:rPr lang="fr-FR" dirty="0"/>
              <a:t>Première approche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1E3409D6-DD22-4E4B-8BF2-9AF553AF4E0D}"/>
              </a:ext>
            </a:extLst>
          </p:cNvPr>
          <p:cNvSpPr txBox="1">
            <a:spLocks/>
          </p:cNvSpPr>
          <p:nvPr/>
        </p:nvSpPr>
        <p:spPr>
          <a:xfrm>
            <a:off x="1534325" y="5079055"/>
            <a:ext cx="9526965" cy="425885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r>
              <a:rPr lang="fr-FR" dirty="0"/>
              <a:t>Marin BOYET, </a:t>
            </a:r>
            <a:r>
              <a:rPr lang="fr-FR" i="1" dirty="0" err="1"/>
              <a:t>Piecewise</a:t>
            </a:r>
            <a:r>
              <a:rPr lang="fr-FR" i="1" dirty="0"/>
              <a:t> affine </a:t>
            </a:r>
            <a:r>
              <a:rPr lang="fr-FR" i="1" dirty="0" err="1"/>
              <a:t>dynamical</a:t>
            </a:r>
            <a:r>
              <a:rPr lang="fr-FR" i="1" dirty="0"/>
              <a:t> </a:t>
            </a:r>
            <a:r>
              <a:rPr lang="fr-FR" i="1" dirty="0" err="1"/>
              <a:t>systems</a:t>
            </a:r>
            <a:r>
              <a:rPr lang="fr-FR" i="1" dirty="0"/>
              <a:t> </a:t>
            </a:r>
            <a:r>
              <a:rPr lang="fr-FR" i="1" dirty="0" err="1"/>
              <a:t>applied</a:t>
            </a:r>
            <a:r>
              <a:rPr lang="fr-FR" i="1" dirty="0"/>
              <a:t> to the performance </a:t>
            </a:r>
            <a:r>
              <a:rPr lang="fr-FR" i="1" dirty="0" err="1"/>
              <a:t>evaluation</a:t>
            </a:r>
            <a:r>
              <a:rPr lang="fr-FR" i="1" dirty="0"/>
              <a:t> of emergency call </a:t>
            </a:r>
            <a:r>
              <a:rPr lang="fr-FR" i="1" dirty="0" err="1"/>
              <a:t>centers</a:t>
            </a:r>
            <a:r>
              <a:rPr lang="fr-FR" dirty="0"/>
              <a:t>, 2022 </a:t>
            </a:r>
            <a:endParaRPr lang="fr-FR" sz="1800" dirty="0">
              <a:effectLst/>
            </a:endParaRP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D46D7EEC-F592-E340-A105-D44DCC76C805}"/>
              </a:ext>
            </a:extLst>
          </p:cNvPr>
          <p:cNvSpPr txBox="1">
            <a:spLocks/>
          </p:cNvSpPr>
          <p:nvPr/>
        </p:nvSpPr>
        <p:spPr>
          <a:xfrm>
            <a:off x="1534325" y="5755293"/>
            <a:ext cx="9526965" cy="425885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r>
              <a:rPr lang="fr-FR" dirty="0"/>
              <a:t>Xavier ALLAMIGEON, Vianney BOEUF et Stéphane GAUBERT, </a:t>
            </a:r>
            <a:r>
              <a:rPr lang="fr-FR" i="1" dirty="0"/>
              <a:t>Performance </a:t>
            </a:r>
            <a:r>
              <a:rPr lang="fr-FR" i="1" dirty="0" err="1"/>
              <a:t>evaluation</a:t>
            </a:r>
            <a:r>
              <a:rPr lang="fr-FR" i="1" dirty="0"/>
              <a:t> of an emergency call center: Tropical polynomial </a:t>
            </a:r>
            <a:r>
              <a:rPr lang="fr-FR" i="1" dirty="0" err="1"/>
              <a:t>systems</a:t>
            </a:r>
            <a:r>
              <a:rPr lang="fr-FR" i="1" dirty="0"/>
              <a:t> </a:t>
            </a:r>
            <a:r>
              <a:rPr lang="fr-FR" i="1" dirty="0" err="1"/>
              <a:t>applied</a:t>
            </a:r>
            <a:r>
              <a:rPr lang="fr-FR" i="1" dirty="0"/>
              <a:t> to </a:t>
            </a:r>
            <a:r>
              <a:rPr lang="fr-FR" i="1" dirty="0" err="1"/>
              <a:t>timed</a:t>
            </a:r>
            <a:r>
              <a:rPr lang="fr-FR" i="1" dirty="0"/>
              <a:t> </a:t>
            </a:r>
            <a:r>
              <a:rPr lang="fr-FR" i="1" dirty="0" err="1"/>
              <a:t>Petri</a:t>
            </a:r>
            <a:r>
              <a:rPr lang="fr-FR" i="1" dirty="0"/>
              <a:t> nets</a:t>
            </a:r>
            <a:r>
              <a:rPr lang="fr-FR" dirty="0"/>
              <a:t>, 2015. </a:t>
            </a:r>
            <a:endParaRPr lang="fr-FR" dirty="0">
              <a:effectLst/>
            </a:endParaRP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50DCC66-4EC1-FD4E-A72B-609316A19CE3}"/>
              </a:ext>
            </a:extLst>
          </p:cNvPr>
          <p:cNvSpPr txBox="1">
            <a:spLocks/>
          </p:cNvSpPr>
          <p:nvPr/>
        </p:nvSpPr>
        <p:spPr>
          <a:xfrm>
            <a:off x="2541191" y="2366810"/>
            <a:ext cx="7107238" cy="210598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r>
              <a:rPr lang="fr-FR" sz="4800" dirty="0"/>
              <a:t>Réseaux de PETRI</a:t>
            </a:r>
          </a:p>
        </p:txBody>
      </p:sp>
    </p:spTree>
    <p:extLst>
      <p:ext uri="{BB962C8B-B14F-4D97-AF65-F5344CB8AC3E}">
        <p14:creationId xmlns:p14="http://schemas.microsoft.com/office/powerpoint/2010/main" val="320410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4B79DB1-B0FB-7342-AB60-C491D66F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669"/>
            <a:ext cx="10515600" cy="1161250"/>
          </a:xfrm>
        </p:spPr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Petri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B88021-52EF-924E-B433-45858164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621" b="3814"/>
          <a:stretch/>
        </p:blipFill>
        <p:spPr>
          <a:xfrm>
            <a:off x="2801897" y="1107448"/>
            <a:ext cx="6588203" cy="55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14939"/>
      </p:ext>
    </p:extLst>
  </p:cSld>
  <p:clrMapOvr>
    <a:masterClrMapping/>
  </p:clrMapOvr>
</p:sld>
</file>

<file path=ppt/theme/theme1.xml><?xml version="1.0" encoding="utf-8"?>
<a:theme xmlns:a="http://schemas.openxmlformats.org/drawingml/2006/main" name="Masque Polytechnique">
  <a:themeElements>
    <a:clrScheme name="Personnalisé 4">
      <a:dk1>
        <a:srgbClr val="003E5C"/>
      </a:dk1>
      <a:lt1>
        <a:srgbClr val="FFFFFF"/>
      </a:lt1>
      <a:dk2>
        <a:srgbClr val="424242"/>
      </a:dk2>
      <a:lt2>
        <a:srgbClr val="E7E6E6"/>
      </a:lt2>
      <a:accent1>
        <a:srgbClr val="A68B4E"/>
      </a:accent1>
      <a:accent2>
        <a:srgbClr val="006880"/>
      </a:accent2>
      <a:accent3>
        <a:srgbClr val="6DCCBB"/>
      </a:accent3>
      <a:accent4>
        <a:srgbClr val="D4E8EF"/>
      </a:accent4>
      <a:accent5>
        <a:srgbClr val="98B8B4"/>
      </a:accent5>
      <a:accent6>
        <a:srgbClr val="96DCFF"/>
      </a:accent6>
      <a:hlink>
        <a:srgbClr val="87788B"/>
      </a:hlink>
      <a:folHlink>
        <a:srgbClr val="954F72"/>
      </a:folHlink>
    </a:clrScheme>
    <a:fontScheme name="POLYTECHNIQUE">
      <a:majorFont>
        <a:latin typeface="Georgia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polytechnique 2021" id="{0618137F-48F8-B04C-AA48-564774EA4D94}" vid="{838C0785-8EA9-FC4B-9508-F1165A137E2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CE410AFC1BCA489D45A8BCB1E03F16" ma:contentTypeVersion="8" ma:contentTypeDescription="Crée un document." ma:contentTypeScope="" ma:versionID="fe2592ea880ebfc58bbc009999a618ab">
  <xsd:schema xmlns:xsd="http://www.w3.org/2001/XMLSchema" xmlns:xs="http://www.w3.org/2001/XMLSchema" xmlns:p="http://schemas.microsoft.com/office/2006/metadata/properties" xmlns:ns2="4027e7f6-b698-45c1-a146-df9b8136a614" targetNamespace="http://schemas.microsoft.com/office/2006/metadata/properties" ma:root="true" ma:fieldsID="684e193e56769501f45eb28762be96a3" ns2:_="">
    <xsd:import namespace="4027e7f6-b698-45c1-a146-df9b8136a6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7e7f6-b698-45c1-a146-df9b8136a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9B16C0-5D4E-49B8-871B-048EC9B9C1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97C348-4ECD-4EFC-9788-8F00B8AD1B5D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4027e7f6-b698-45c1-a146-df9b8136a614"/>
  </ds:schemaRefs>
</ds:datastoreItem>
</file>

<file path=customXml/itemProps3.xml><?xml version="1.0" encoding="utf-8"?>
<ds:datastoreItem xmlns:ds="http://schemas.openxmlformats.org/officeDocument/2006/customXml" ds:itemID="{DA20588F-D66A-43C0-845A-045F94815E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27e7f6-b698-45c1-a146-df9b8136a6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Masque Polytechnique</Template>
  <TotalTime>1352</TotalTime>
  <Words>1165</Words>
  <Application>Microsoft Macintosh PowerPoint</Application>
  <PresentationFormat>Grand écran</PresentationFormat>
  <Paragraphs>296</Paragraphs>
  <Slides>55</Slides>
  <Notes>0</Notes>
  <HiddenSlides>6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2" baseType="lpstr">
      <vt:lpstr>Arial</vt:lpstr>
      <vt:lpstr>Georgia</vt:lpstr>
      <vt:lpstr>Century Gothic</vt:lpstr>
      <vt:lpstr>Cambria Math</vt:lpstr>
      <vt:lpstr>Calibri</vt:lpstr>
      <vt:lpstr>Wingdings</vt:lpstr>
      <vt:lpstr>Masque Polytechnique</vt:lpstr>
      <vt:lpstr>Présentation PowerPoint</vt:lpstr>
      <vt:lpstr>Présentation PowerPoint</vt:lpstr>
      <vt:lpstr>Trois types d’acteurs principaux</vt:lpstr>
      <vt:lpstr>Les degrés d’urgence</vt:lpstr>
      <vt:lpstr>Des parcours de soins multiples</vt:lpstr>
      <vt:lpstr>Motivations et enjeux du sujet</vt:lpstr>
      <vt:lpstr>Un objet d’étude innovant</vt:lpstr>
      <vt:lpstr>Présentation PowerPoint</vt:lpstr>
      <vt:lpstr>Réseau de Petri</vt:lpstr>
      <vt:lpstr>Réseau de Petri</vt:lpstr>
      <vt:lpstr>Réseau de Petri</vt:lpstr>
      <vt:lpstr>Réseau de Petri</vt:lpstr>
      <vt:lpstr>Réseau de Petri</vt:lpstr>
      <vt:lpstr>Réseau de Petri</vt:lpstr>
      <vt:lpstr>Réseau de Petri</vt:lpstr>
      <vt:lpstr>Réseau de Petri</vt:lpstr>
      <vt:lpstr>Réseau de Petri</vt:lpstr>
      <vt:lpstr>Réseau de Petri</vt:lpstr>
      <vt:lpstr>Réseau de Petri</vt:lpstr>
      <vt:lpstr>Réseau de Petri</vt:lpstr>
      <vt:lpstr>Réseau de Petri</vt:lpstr>
      <vt:lpstr>Réseau de Petri</vt:lpstr>
      <vt:lpstr>Réseau de Petri</vt:lpstr>
      <vt:lpstr>Équations du système</vt:lpstr>
      <vt:lpstr>Régime stationnaire</vt:lpstr>
      <vt:lpstr>Régime stationnaire</vt:lpstr>
      <vt:lpstr>Régime stationnaire</vt:lpstr>
      <vt:lpstr>Présentation PowerPoint</vt:lpstr>
      <vt:lpstr>Modèle précédent</vt:lpstr>
      <vt:lpstr>Modélisation</vt:lpstr>
      <vt:lpstr>Problème</vt:lpstr>
      <vt:lpstr>Variables de stocks</vt:lpstr>
      <vt:lpstr>Problème alternatif</vt:lpstr>
      <vt:lpstr>Notations et hypothèses</vt:lpstr>
      <vt:lpstr>Situation nominale</vt:lpstr>
      <vt:lpstr>Situation nominale</vt:lpstr>
      <vt:lpstr>Crise coup de bélier – Sans stratégie d’allocation</vt:lpstr>
      <vt:lpstr>Crise coup de bélier – Avec stratégie d’allocation</vt:lpstr>
      <vt:lpstr>Crise coup de bélier – Évolution des stocks</vt:lpstr>
      <vt:lpstr>Crise coup de bélier – Évolution des stocks</vt:lpstr>
      <vt:lpstr>Crise coup de bélier – Évolution des stocks</vt:lpstr>
      <vt:lpstr>Crise coup de bélier – Évolution des stocks</vt:lpstr>
      <vt:lpstr>Crise coup de bélier – Évolution des stocks</vt:lpstr>
      <vt:lpstr>Crise longue</vt:lpstr>
      <vt:lpstr>2 types de crises longues</vt:lpstr>
      <vt:lpstr>Crise longue moyenne – Évolution des stocks</vt:lpstr>
      <vt:lpstr>Présentation PowerPoint</vt:lpstr>
      <vt:lpstr>Hypothèse à faire</vt:lpstr>
      <vt:lpstr>Remarques</vt:lpstr>
      <vt:lpstr>Remarques</vt:lpstr>
      <vt:lpstr>Remarques</vt:lpstr>
      <vt:lpstr>Présentation PowerPoint</vt:lpstr>
      <vt:lpstr>Conclusion</vt:lpstr>
      <vt:lpstr>Références bibliographiques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Stéphane Eilles-Chan Way</cp:lastModifiedBy>
  <cp:revision>20</cp:revision>
  <dcterms:created xsi:type="dcterms:W3CDTF">2024-12-16T16:27:36Z</dcterms:created>
  <dcterms:modified xsi:type="dcterms:W3CDTF">2024-12-17T15:24:23Z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0x01010047CE410AFC1BCA489D45A8BCB1E03F16</vt:lpwstr>
  </property>
</Properties>
</file>